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6"/>
  </p:notesMasterIdLst>
  <p:sldIdLst>
    <p:sldId id="256" r:id="rId2"/>
    <p:sldId id="257" r:id="rId3"/>
    <p:sldId id="279" r:id="rId4"/>
    <p:sldId id="259" r:id="rId5"/>
    <p:sldId id="280" r:id="rId6"/>
    <p:sldId id="262" r:id="rId7"/>
    <p:sldId id="263" r:id="rId8"/>
    <p:sldId id="264" r:id="rId9"/>
    <p:sldId id="266" r:id="rId10"/>
    <p:sldId id="267" r:id="rId11"/>
    <p:sldId id="268" r:id="rId12"/>
    <p:sldId id="281" r:id="rId13"/>
    <p:sldId id="269" r:id="rId14"/>
    <p:sldId id="270" r:id="rId15"/>
    <p:sldId id="284" r:id="rId16"/>
    <p:sldId id="282" r:id="rId17"/>
    <p:sldId id="271" r:id="rId18"/>
    <p:sldId id="275" r:id="rId19"/>
    <p:sldId id="272" r:id="rId20"/>
    <p:sldId id="283" r:id="rId21"/>
    <p:sldId id="273" r:id="rId22"/>
    <p:sldId id="274" r:id="rId23"/>
    <p:sldId id="277" r:id="rId24"/>
    <p:sldId id="278" r:id="rId25"/>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4E59C"/>
    <a:srgbClr val="C0C0C0"/>
    <a:srgbClr val="1D208F"/>
    <a:srgbClr val="211E54"/>
    <a:srgbClr val="DDDDDD"/>
    <a:srgbClr val="B2B2B2"/>
    <a:srgbClr val="D476D6"/>
    <a:srgbClr val="5F5F5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942" autoAdjust="0"/>
    <p:restoredTop sz="94660"/>
  </p:normalViewPr>
  <p:slideViewPr>
    <p:cSldViewPr>
      <p:cViewPr>
        <p:scale>
          <a:sx n="75" d="100"/>
          <a:sy n="75" d="100"/>
        </p:scale>
        <p:origin x="-594" y="-168"/>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0"/>
    </mc:Choice>
    <mc:Fallback>
      <c:style val="10"/>
    </mc:Fallback>
  </mc:AlternateContent>
  <c:chart>
    <c:autoTitleDeleted val="1"/>
    <c:plotArea>
      <c:layout>
        <c:manualLayout>
          <c:layoutTarget val="inner"/>
          <c:xMode val="edge"/>
          <c:yMode val="edge"/>
          <c:x val="0.2264417430800221"/>
          <c:y val="8.9662614620033138E-2"/>
          <c:w val="0.50266843992315891"/>
          <c:h val="0.75400265988473836"/>
        </c:manualLayout>
      </c:layout>
      <c:pieChart>
        <c:varyColors val="1"/>
        <c:ser>
          <c:idx val="0"/>
          <c:order val="0"/>
          <c:tx>
            <c:strRef>
              <c:f>Sheet1!$B$1</c:f>
              <c:strCache>
                <c:ptCount val="1"/>
                <c:pt idx="0">
                  <c:v>Column1</c:v>
                </c:pt>
              </c:strCache>
            </c:strRef>
          </c:tx>
          <c:dLbls>
            <c:dLbl>
              <c:idx val="5"/>
              <c:layout>
                <c:manualLayout>
                  <c:x val="-5.6634416212334504E-2"/>
                  <c:y val="1.6050693358843338E-2"/>
                </c:manualLayout>
              </c:layout>
              <c:showLegendKey val="0"/>
              <c:showVal val="0"/>
              <c:showCatName val="1"/>
              <c:showSerName val="0"/>
              <c:showPercent val="1"/>
              <c:showBubbleSize val="0"/>
            </c:dLbl>
            <c:dLbl>
              <c:idx val="6"/>
              <c:layout>
                <c:manualLayout>
                  <c:x val="0.14637357381180149"/>
                  <c:y val="0"/>
                </c:manualLayout>
              </c:layout>
              <c:showLegendKey val="0"/>
              <c:showVal val="0"/>
              <c:showCatName val="1"/>
              <c:showSerName val="0"/>
              <c:showPercent val="1"/>
              <c:showBubbleSize val="0"/>
            </c:dLbl>
            <c:showLegendKey val="0"/>
            <c:showVal val="0"/>
            <c:showCatName val="1"/>
            <c:showSerName val="0"/>
            <c:showPercent val="1"/>
            <c:showBubbleSize val="0"/>
            <c:showLeaderLines val="1"/>
          </c:dLbls>
          <c:cat>
            <c:strRef>
              <c:f>Sheet1!$A$2:$A$9</c:f>
              <c:strCache>
                <c:ptCount val="8"/>
                <c:pt idx="0">
                  <c:v>Bạn đồng hành</c:v>
                </c:pt>
                <c:pt idx="1">
                  <c:v>Kinh phí</c:v>
                </c:pt>
                <c:pt idx="2">
                  <c:v>Thời gian</c:v>
                </c:pt>
                <c:pt idx="3">
                  <c:v>Thời tiết</c:v>
                </c:pt>
                <c:pt idx="4">
                  <c:v>Tâm trạng</c:v>
                </c:pt>
                <c:pt idx="5">
                  <c:v>Độ quen thuộc với điểm du lịch</c:v>
                </c:pt>
                <c:pt idx="6">
                  <c:v>Nhiệt độ</c:v>
                </c:pt>
                <c:pt idx="7">
                  <c:v>Độ dài chuyến du lịch</c:v>
                </c:pt>
              </c:strCache>
            </c:strRef>
          </c:cat>
          <c:val>
            <c:numRef>
              <c:f>Sheet1!$B$2:$B$9</c:f>
              <c:numCache>
                <c:formatCode>General</c:formatCode>
                <c:ptCount val="8"/>
                <c:pt idx="0">
                  <c:v>24</c:v>
                </c:pt>
                <c:pt idx="1">
                  <c:v>22</c:v>
                </c:pt>
                <c:pt idx="2">
                  <c:v>18</c:v>
                </c:pt>
                <c:pt idx="3">
                  <c:v>17</c:v>
                </c:pt>
                <c:pt idx="4">
                  <c:v>11</c:v>
                </c:pt>
                <c:pt idx="5">
                  <c:v>4</c:v>
                </c:pt>
                <c:pt idx="6">
                  <c:v>3</c:v>
                </c:pt>
                <c:pt idx="7">
                  <c:v>1</c:v>
                </c:pt>
              </c:numCache>
            </c:numRef>
          </c:val>
        </c:ser>
        <c:dLbls>
          <c:showLegendKey val="0"/>
          <c:showVal val="0"/>
          <c:showCatName val="1"/>
          <c:showSerName val="0"/>
          <c:showPercent val="1"/>
          <c:showBubbleSize val="0"/>
          <c:showLeaderLines val="1"/>
        </c:dLbls>
        <c:firstSliceAng val="0"/>
      </c:pieChart>
    </c:plotArea>
    <c:plotVisOnly val="1"/>
    <c:dispBlanksAs val="gap"/>
    <c:showDLblsOverMax val="0"/>
  </c:chart>
  <c:txPr>
    <a:bodyPr/>
    <a:lstStyle/>
    <a:p>
      <a:pPr>
        <a:defRPr sz="1800"/>
      </a:pPr>
      <a:endParaRPr lang="en-US"/>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F7800B3-9617-4538-8898-15612BC9EBFE}" type="datetimeFigureOut">
              <a:rPr lang="en-US" smtClean="0"/>
              <a:t>2/3/2012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22132F6-B34F-448F-8B73-DEEE97952891}" type="slidenum">
              <a:rPr lang="en-US" smtClean="0"/>
              <a:t>‹#›</a:t>
            </a:fld>
            <a:endParaRPr lang="en-US"/>
          </a:p>
        </p:txBody>
      </p:sp>
    </p:spTree>
    <p:extLst>
      <p:ext uri="{BB962C8B-B14F-4D97-AF65-F5344CB8AC3E}">
        <p14:creationId xmlns:p14="http://schemas.microsoft.com/office/powerpoint/2010/main" val="38056737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bwMode="lt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bwMode="gray">
          <a:xfrm>
            <a:off x="1066800" y="4648200"/>
            <a:ext cx="7543800" cy="838200"/>
          </a:xfrm>
          <a:extLst>
            <a:ext uri="{AF507438-7753-43E0-B8FC-AC1667EBCBE1}">
              <a14:hiddenEffects xmlns:a14="http://schemas.microsoft.com/office/drawing/2010/main">
                <a:effectLst>
                  <a:outerShdw dist="53882" dir="2700000" algn="ctr" rotWithShape="0">
                    <a:srgbClr val="000000"/>
                  </a:outerShdw>
                </a:effectLst>
              </a14:hiddenEffects>
            </a:ext>
          </a:extLst>
        </p:spPr>
        <p:txBody>
          <a:bodyPr/>
          <a:lstStyle>
            <a:lvl1pPr algn="r">
              <a:defRPr sz="5400"/>
            </a:lvl1pPr>
          </a:lstStyle>
          <a:p>
            <a:pPr lvl="0"/>
            <a:r>
              <a:rPr lang="en-US" noProof="0" smtClean="0"/>
              <a:t>Click to edit Master title style</a:t>
            </a:r>
          </a:p>
        </p:txBody>
      </p:sp>
      <p:sp>
        <p:nvSpPr>
          <p:cNvPr id="3075" name="Rectangle 3"/>
          <p:cNvSpPr>
            <a:spLocks noGrp="1" noChangeArrowheads="1"/>
          </p:cNvSpPr>
          <p:nvPr>
            <p:ph type="subTitle" idx="1"/>
          </p:nvPr>
        </p:nvSpPr>
        <p:spPr bwMode="gray">
          <a:xfrm>
            <a:off x="3429000" y="4267200"/>
            <a:ext cx="5181600" cy="457200"/>
          </a:xfrm>
        </p:spPr>
        <p:txBody>
          <a:bodyPr/>
          <a:lstStyle>
            <a:lvl1pPr marL="0" indent="0" algn="r">
              <a:buFont typeface="Wingdings" pitchFamily="2" charset="2"/>
              <a:buNone/>
              <a:defRPr sz="2400"/>
            </a:lvl1pPr>
          </a:lstStyle>
          <a:p>
            <a:pPr lvl="0"/>
            <a:r>
              <a:rPr lang="en-US" noProof="0" smtClean="0"/>
              <a:t>Click to edit Master subtitle style</a:t>
            </a:r>
          </a:p>
        </p:txBody>
      </p:sp>
      <p:sp>
        <p:nvSpPr>
          <p:cNvPr id="3076" name="Rectangle 4"/>
          <p:cNvSpPr>
            <a:spLocks noGrp="1" noChangeArrowheads="1"/>
          </p:cNvSpPr>
          <p:nvPr>
            <p:ph type="dt" sz="half" idx="2"/>
          </p:nvPr>
        </p:nvSpPr>
        <p:spPr bwMode="gray">
          <a:xfrm>
            <a:off x="457200" y="6477000"/>
            <a:ext cx="1371600" cy="152400"/>
          </a:xfrm>
        </p:spPr>
        <p:txBody>
          <a:bodyPr/>
          <a:lstStyle>
            <a:lvl1pPr>
              <a:defRPr/>
            </a:lvl1pPr>
          </a:lstStyle>
          <a:p>
            <a:endParaRPr lang="en-US"/>
          </a:p>
        </p:txBody>
      </p:sp>
      <p:sp>
        <p:nvSpPr>
          <p:cNvPr id="3078" name="Rectangle 6"/>
          <p:cNvSpPr>
            <a:spLocks noGrp="1" noChangeArrowheads="1"/>
          </p:cNvSpPr>
          <p:nvPr>
            <p:ph type="sldNum" sz="quarter" idx="4"/>
          </p:nvPr>
        </p:nvSpPr>
        <p:spPr bwMode="gray">
          <a:xfrm>
            <a:off x="1828800" y="6477000"/>
            <a:ext cx="838200" cy="152400"/>
          </a:xfrm>
        </p:spPr>
        <p:txBody>
          <a:bodyPr/>
          <a:lstStyle>
            <a:lvl1pPr>
              <a:defRPr/>
            </a:lvl1pPr>
          </a:lstStyle>
          <a:p>
            <a:fld id="{A557F3D1-8D74-444E-8A8A-ECD70740605E}" type="slidenum">
              <a:rPr lang="en-US"/>
              <a:pPr/>
              <a:t>‹#›</a:t>
            </a:fld>
            <a:endParaRPr lang="en-US"/>
          </a:p>
        </p:txBody>
      </p:sp>
      <p:sp>
        <p:nvSpPr>
          <p:cNvPr id="3099" name="Line 27"/>
          <p:cNvSpPr>
            <a:spLocks noChangeShapeType="1"/>
          </p:cNvSpPr>
          <p:nvPr/>
        </p:nvSpPr>
        <p:spPr bwMode="gray">
          <a:xfrm>
            <a:off x="444500" y="6375400"/>
            <a:ext cx="5257800" cy="0"/>
          </a:xfrm>
          <a:prstGeom prst="line">
            <a:avLst/>
          </a:prstGeom>
          <a:noFill/>
          <a:ln w="63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 name="Rectangle 5"/>
          <p:cNvSpPr>
            <a:spLocks noGrp="1" noChangeArrowheads="1"/>
          </p:cNvSpPr>
          <p:nvPr>
            <p:ph type="ftr" sz="quarter" idx="3"/>
          </p:nvPr>
        </p:nvSpPr>
        <p:spPr bwMode="auto">
          <a:xfrm>
            <a:off x="5715000" y="6221412"/>
            <a:ext cx="179070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vl1pPr>
          </a:lstStyle>
          <a:p>
            <a:r>
              <a:rPr lang="en-US" smtClean="0"/>
              <a:t>http://www.uit.edu.vn</a:t>
            </a:r>
            <a:endParaRPr lang="en-US"/>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305800" y="5987375"/>
            <a:ext cx="762000" cy="794425"/>
          </a:xfrm>
          <a:prstGeom prst="rect">
            <a:avLst/>
          </a:prstGeom>
        </p:spPr>
      </p:pic>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C9FB85D1-D0F0-41DD-A956-643097DDA814}" type="slidenum">
              <a:rPr lang="en-US"/>
              <a:pPr/>
              <a:t>‹#›</a:t>
            </a:fld>
            <a:endParaRPr lang="en-US"/>
          </a:p>
        </p:txBody>
      </p:sp>
      <p:sp>
        <p:nvSpPr>
          <p:cNvPr id="7" name="Footer Placeholder 4"/>
          <p:cNvSpPr>
            <a:spLocks noGrp="1"/>
          </p:cNvSpPr>
          <p:nvPr>
            <p:ph type="ftr" sz="quarter" idx="11"/>
          </p:nvPr>
        </p:nvSpPr>
        <p:spPr>
          <a:xfrm>
            <a:off x="6019800" y="6397625"/>
            <a:ext cx="1790700" cy="307975"/>
          </a:xfrm>
        </p:spPr>
        <p:txBody>
          <a:bodyPr/>
          <a:lstStyle>
            <a:lvl1pPr>
              <a:defRPr/>
            </a:lvl1pPr>
          </a:lstStyle>
          <a:p>
            <a:r>
              <a:rPr lang="en-US" smtClean="0"/>
              <a:t>http://www.uit.edu.vn</a:t>
            </a:r>
            <a:endParaRPr lang="en-US"/>
          </a:p>
        </p:txBody>
      </p:sp>
    </p:spTree>
    <p:extLst>
      <p:ext uri="{BB962C8B-B14F-4D97-AF65-F5344CB8AC3E}">
        <p14:creationId xmlns:p14="http://schemas.microsoft.com/office/powerpoint/2010/main" val="30882416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66700"/>
            <a:ext cx="2057400" cy="61341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66700"/>
            <a:ext cx="6019800" cy="61341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9DCB2B9C-7ACF-4D79-AF7C-4A4CA10E13FA}" type="slidenum">
              <a:rPr lang="en-US"/>
              <a:pPr/>
              <a:t>‹#›</a:t>
            </a:fld>
            <a:endParaRPr lang="en-US"/>
          </a:p>
        </p:txBody>
      </p:sp>
      <p:sp>
        <p:nvSpPr>
          <p:cNvPr id="7" name="Footer Placeholder 4"/>
          <p:cNvSpPr>
            <a:spLocks noGrp="1"/>
          </p:cNvSpPr>
          <p:nvPr>
            <p:ph type="ftr" sz="quarter" idx="11"/>
          </p:nvPr>
        </p:nvSpPr>
        <p:spPr>
          <a:xfrm>
            <a:off x="6019800" y="6397625"/>
            <a:ext cx="1790700" cy="307975"/>
          </a:xfrm>
        </p:spPr>
        <p:txBody>
          <a:bodyPr/>
          <a:lstStyle>
            <a:lvl1pPr>
              <a:defRPr/>
            </a:lvl1pPr>
          </a:lstStyle>
          <a:p>
            <a:r>
              <a:rPr lang="en-US" smtClean="0"/>
              <a:t>http://www.uit.edu.vn</a:t>
            </a:r>
            <a:endParaRPr lang="en-US"/>
          </a:p>
        </p:txBody>
      </p:sp>
    </p:spTree>
    <p:extLst>
      <p:ext uri="{BB962C8B-B14F-4D97-AF65-F5344CB8AC3E}">
        <p14:creationId xmlns:p14="http://schemas.microsoft.com/office/powerpoint/2010/main" val="22213713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r>
              <a:rPr lang="en-US" smtClean="0"/>
              <a:t>http://www.uit.edu.vn</a:t>
            </a:r>
            <a:endParaRPr lang="en-US"/>
          </a:p>
        </p:txBody>
      </p:sp>
      <p:sp>
        <p:nvSpPr>
          <p:cNvPr id="6" name="Slide Number Placeholder 5"/>
          <p:cNvSpPr>
            <a:spLocks noGrp="1"/>
          </p:cNvSpPr>
          <p:nvPr>
            <p:ph type="sldNum" sz="quarter" idx="12"/>
          </p:nvPr>
        </p:nvSpPr>
        <p:spPr/>
        <p:txBody>
          <a:bodyPr/>
          <a:lstStyle>
            <a:lvl1pPr>
              <a:defRPr/>
            </a:lvl1pPr>
          </a:lstStyle>
          <a:p>
            <a:fld id="{845E3117-1AE7-4ACC-839B-C69B4E3F6E58}" type="slidenum">
              <a:rPr lang="en-US"/>
              <a:pPr/>
              <a:t>‹#›</a:t>
            </a:fld>
            <a:endParaRPr lang="en-US"/>
          </a:p>
        </p:txBody>
      </p:sp>
    </p:spTree>
    <p:extLst>
      <p:ext uri="{BB962C8B-B14F-4D97-AF65-F5344CB8AC3E}">
        <p14:creationId xmlns:p14="http://schemas.microsoft.com/office/powerpoint/2010/main" val="21462132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3088CB06-C38E-454F-B932-4DDABA862387}" type="slidenum">
              <a:rPr lang="en-US"/>
              <a:pPr/>
              <a:t>‹#›</a:t>
            </a:fld>
            <a:endParaRPr lang="en-US"/>
          </a:p>
        </p:txBody>
      </p:sp>
      <p:sp>
        <p:nvSpPr>
          <p:cNvPr id="7" name="Footer Placeholder 4"/>
          <p:cNvSpPr>
            <a:spLocks noGrp="1"/>
          </p:cNvSpPr>
          <p:nvPr>
            <p:ph type="ftr" sz="quarter" idx="11"/>
          </p:nvPr>
        </p:nvSpPr>
        <p:spPr>
          <a:xfrm>
            <a:off x="6019800" y="6397625"/>
            <a:ext cx="1790700" cy="307975"/>
          </a:xfrm>
        </p:spPr>
        <p:txBody>
          <a:bodyPr/>
          <a:lstStyle>
            <a:lvl1pPr>
              <a:defRPr/>
            </a:lvl1pPr>
          </a:lstStyle>
          <a:p>
            <a:r>
              <a:rPr lang="en-US" smtClean="0"/>
              <a:t>http://www.uit.edu.vn</a:t>
            </a:r>
            <a:endParaRPr lang="en-US"/>
          </a:p>
        </p:txBody>
      </p:sp>
    </p:spTree>
    <p:extLst>
      <p:ext uri="{BB962C8B-B14F-4D97-AF65-F5344CB8AC3E}">
        <p14:creationId xmlns:p14="http://schemas.microsoft.com/office/powerpoint/2010/main" val="34020889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533400" y="1219200"/>
            <a:ext cx="40005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86300" y="1219200"/>
            <a:ext cx="40005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D1FEA446-2F36-4C8C-9C0B-AE3BB5AC2133}" type="slidenum">
              <a:rPr lang="en-US"/>
              <a:pPr/>
              <a:t>‹#›</a:t>
            </a:fld>
            <a:endParaRPr lang="en-US"/>
          </a:p>
        </p:txBody>
      </p:sp>
      <p:sp>
        <p:nvSpPr>
          <p:cNvPr id="8" name="Footer Placeholder 4"/>
          <p:cNvSpPr>
            <a:spLocks noGrp="1"/>
          </p:cNvSpPr>
          <p:nvPr>
            <p:ph type="ftr" sz="quarter" idx="11"/>
          </p:nvPr>
        </p:nvSpPr>
        <p:spPr>
          <a:xfrm>
            <a:off x="6019800" y="6397625"/>
            <a:ext cx="1790700" cy="307975"/>
          </a:xfrm>
        </p:spPr>
        <p:txBody>
          <a:bodyPr/>
          <a:lstStyle>
            <a:lvl1pPr>
              <a:defRPr/>
            </a:lvl1pPr>
          </a:lstStyle>
          <a:p>
            <a:r>
              <a:rPr lang="en-US" smtClean="0"/>
              <a:t>http://www.uit.edu.vn</a:t>
            </a:r>
            <a:endParaRPr lang="en-US"/>
          </a:p>
        </p:txBody>
      </p:sp>
    </p:spTree>
    <p:extLst>
      <p:ext uri="{BB962C8B-B14F-4D97-AF65-F5344CB8AC3E}">
        <p14:creationId xmlns:p14="http://schemas.microsoft.com/office/powerpoint/2010/main" val="6643875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178D7A02-9E33-47F6-B66F-41C4B4A93D4A}" type="slidenum">
              <a:rPr lang="en-US"/>
              <a:pPr/>
              <a:t>‹#›</a:t>
            </a:fld>
            <a:endParaRPr lang="en-US"/>
          </a:p>
        </p:txBody>
      </p:sp>
      <p:sp>
        <p:nvSpPr>
          <p:cNvPr id="10" name="Footer Placeholder 4"/>
          <p:cNvSpPr>
            <a:spLocks noGrp="1"/>
          </p:cNvSpPr>
          <p:nvPr>
            <p:ph type="ftr" sz="quarter" idx="11"/>
          </p:nvPr>
        </p:nvSpPr>
        <p:spPr>
          <a:xfrm>
            <a:off x="6019800" y="6397625"/>
            <a:ext cx="1790700" cy="307975"/>
          </a:xfrm>
        </p:spPr>
        <p:txBody>
          <a:bodyPr/>
          <a:lstStyle>
            <a:lvl1pPr>
              <a:defRPr/>
            </a:lvl1pPr>
          </a:lstStyle>
          <a:p>
            <a:r>
              <a:rPr lang="en-US" smtClean="0"/>
              <a:t>http://www.uit.edu.vn</a:t>
            </a:r>
            <a:endParaRPr lang="en-US"/>
          </a:p>
        </p:txBody>
      </p:sp>
    </p:spTree>
    <p:extLst>
      <p:ext uri="{BB962C8B-B14F-4D97-AF65-F5344CB8AC3E}">
        <p14:creationId xmlns:p14="http://schemas.microsoft.com/office/powerpoint/2010/main" val="24405093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A7767B3E-DD85-4BA0-B6F8-040D873244A5}" type="slidenum">
              <a:rPr lang="en-US"/>
              <a:pPr/>
              <a:t>‹#›</a:t>
            </a:fld>
            <a:endParaRPr lang="en-US"/>
          </a:p>
        </p:txBody>
      </p:sp>
      <p:sp>
        <p:nvSpPr>
          <p:cNvPr id="6" name="Footer Placeholder 4"/>
          <p:cNvSpPr>
            <a:spLocks noGrp="1"/>
          </p:cNvSpPr>
          <p:nvPr>
            <p:ph type="ftr" sz="quarter" idx="11"/>
          </p:nvPr>
        </p:nvSpPr>
        <p:spPr>
          <a:xfrm>
            <a:off x="6019800" y="6397625"/>
            <a:ext cx="1790700" cy="307975"/>
          </a:xfrm>
        </p:spPr>
        <p:txBody>
          <a:bodyPr/>
          <a:lstStyle>
            <a:lvl1pPr>
              <a:defRPr/>
            </a:lvl1pPr>
          </a:lstStyle>
          <a:p>
            <a:r>
              <a:rPr lang="en-US" smtClean="0"/>
              <a:t>http://www.uit.edu.vn</a:t>
            </a:r>
            <a:endParaRPr lang="en-US"/>
          </a:p>
        </p:txBody>
      </p:sp>
    </p:spTree>
    <p:extLst>
      <p:ext uri="{BB962C8B-B14F-4D97-AF65-F5344CB8AC3E}">
        <p14:creationId xmlns:p14="http://schemas.microsoft.com/office/powerpoint/2010/main" val="292606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A23CBEE3-1AE9-4D6C-993B-527A8F067DBC}" type="slidenum">
              <a:rPr lang="en-US"/>
              <a:pPr/>
              <a:t>‹#›</a:t>
            </a:fld>
            <a:endParaRPr lang="en-US"/>
          </a:p>
        </p:txBody>
      </p:sp>
      <p:sp>
        <p:nvSpPr>
          <p:cNvPr id="5" name="Footer Placeholder 4"/>
          <p:cNvSpPr>
            <a:spLocks noGrp="1"/>
          </p:cNvSpPr>
          <p:nvPr>
            <p:ph type="ftr" sz="quarter" idx="11"/>
          </p:nvPr>
        </p:nvSpPr>
        <p:spPr>
          <a:xfrm>
            <a:off x="6019800" y="6397625"/>
            <a:ext cx="1790700" cy="307975"/>
          </a:xfrm>
        </p:spPr>
        <p:txBody>
          <a:bodyPr/>
          <a:lstStyle>
            <a:lvl1pPr>
              <a:defRPr/>
            </a:lvl1pPr>
          </a:lstStyle>
          <a:p>
            <a:r>
              <a:rPr lang="en-US" smtClean="0"/>
              <a:t>http://www.uit.edu.vn</a:t>
            </a:r>
            <a:endParaRPr lang="en-US"/>
          </a:p>
        </p:txBody>
      </p:sp>
    </p:spTree>
    <p:extLst>
      <p:ext uri="{BB962C8B-B14F-4D97-AF65-F5344CB8AC3E}">
        <p14:creationId xmlns:p14="http://schemas.microsoft.com/office/powerpoint/2010/main" val="10137335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50EF72CC-CB2E-4D20-B91E-0AA8524F287D}" type="slidenum">
              <a:rPr lang="en-US"/>
              <a:pPr/>
              <a:t>‹#›</a:t>
            </a:fld>
            <a:endParaRPr lang="en-US"/>
          </a:p>
        </p:txBody>
      </p:sp>
      <p:sp>
        <p:nvSpPr>
          <p:cNvPr id="8" name="Footer Placeholder 4"/>
          <p:cNvSpPr>
            <a:spLocks noGrp="1"/>
          </p:cNvSpPr>
          <p:nvPr>
            <p:ph type="ftr" sz="quarter" idx="11"/>
          </p:nvPr>
        </p:nvSpPr>
        <p:spPr>
          <a:xfrm>
            <a:off x="6019800" y="6397625"/>
            <a:ext cx="1790700" cy="307975"/>
          </a:xfrm>
        </p:spPr>
        <p:txBody>
          <a:bodyPr/>
          <a:lstStyle>
            <a:lvl1pPr>
              <a:defRPr/>
            </a:lvl1pPr>
          </a:lstStyle>
          <a:p>
            <a:r>
              <a:rPr lang="en-US" smtClean="0"/>
              <a:t>http://www.uit.edu.vn</a:t>
            </a:r>
            <a:endParaRPr lang="en-US"/>
          </a:p>
        </p:txBody>
      </p:sp>
    </p:spTree>
    <p:extLst>
      <p:ext uri="{BB962C8B-B14F-4D97-AF65-F5344CB8AC3E}">
        <p14:creationId xmlns:p14="http://schemas.microsoft.com/office/powerpoint/2010/main" val="32209801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9432F55D-BE96-4F61-8300-CB46F6AFDB17}" type="slidenum">
              <a:rPr lang="en-US"/>
              <a:pPr/>
              <a:t>‹#›</a:t>
            </a:fld>
            <a:endParaRPr lang="en-US"/>
          </a:p>
        </p:txBody>
      </p:sp>
      <p:sp>
        <p:nvSpPr>
          <p:cNvPr id="8" name="Footer Placeholder 4"/>
          <p:cNvSpPr>
            <a:spLocks noGrp="1"/>
          </p:cNvSpPr>
          <p:nvPr>
            <p:ph type="ftr" sz="quarter" idx="11"/>
          </p:nvPr>
        </p:nvSpPr>
        <p:spPr>
          <a:xfrm>
            <a:off x="6019800" y="6397625"/>
            <a:ext cx="1790700" cy="307975"/>
          </a:xfrm>
        </p:spPr>
        <p:txBody>
          <a:bodyPr/>
          <a:lstStyle>
            <a:lvl1pPr>
              <a:defRPr/>
            </a:lvl1pPr>
          </a:lstStyle>
          <a:p>
            <a:r>
              <a:rPr lang="en-US" smtClean="0"/>
              <a:t>http://www.uit.edu.vn</a:t>
            </a:r>
            <a:endParaRPr lang="en-US"/>
          </a:p>
        </p:txBody>
      </p:sp>
    </p:spTree>
    <p:extLst>
      <p:ext uri="{BB962C8B-B14F-4D97-AF65-F5344CB8AC3E}">
        <p14:creationId xmlns:p14="http://schemas.microsoft.com/office/powerpoint/2010/main" val="22570323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invGray">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black">
          <a:xfrm>
            <a:off x="457200" y="266700"/>
            <a:ext cx="72771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45791" dir="3378596" algn="ctr" rotWithShape="0">
                    <a:srgbClr val="000000"/>
                  </a:outerShdw>
                </a:effectLst>
              </a14:hiddenEffects>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8" name="Rectangle 4"/>
          <p:cNvSpPr>
            <a:spLocks noGrp="1" noChangeArrowheads="1"/>
          </p:cNvSpPr>
          <p:nvPr>
            <p:ph type="dt" sz="half" idx="2"/>
          </p:nvPr>
        </p:nvSpPr>
        <p:spPr bwMode="auto">
          <a:xfrm>
            <a:off x="279400" y="6515100"/>
            <a:ext cx="121920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00"/>
            </a:lvl1pPr>
          </a:lstStyle>
          <a:p>
            <a:endParaRPr lang="en-US"/>
          </a:p>
        </p:txBody>
      </p:sp>
      <p:sp>
        <p:nvSpPr>
          <p:cNvPr id="1029" name="Rectangle 5"/>
          <p:cNvSpPr>
            <a:spLocks noGrp="1" noChangeArrowheads="1"/>
          </p:cNvSpPr>
          <p:nvPr>
            <p:ph type="ftr" sz="quarter" idx="3"/>
          </p:nvPr>
        </p:nvSpPr>
        <p:spPr bwMode="auto">
          <a:xfrm>
            <a:off x="6019800" y="6397625"/>
            <a:ext cx="179070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vl1pPr>
          </a:lstStyle>
          <a:p>
            <a:r>
              <a:rPr lang="en-US" smtClean="0"/>
              <a:t>http://www.uit.edu.vn</a:t>
            </a:r>
            <a:endParaRPr lang="en-US"/>
          </a:p>
        </p:txBody>
      </p:sp>
      <p:sp>
        <p:nvSpPr>
          <p:cNvPr id="1030" name="Rectangle 6"/>
          <p:cNvSpPr>
            <a:spLocks noGrp="1" noChangeArrowheads="1"/>
          </p:cNvSpPr>
          <p:nvPr>
            <p:ph type="sldNum" sz="quarter" idx="4"/>
          </p:nvPr>
        </p:nvSpPr>
        <p:spPr bwMode="auto">
          <a:xfrm>
            <a:off x="1498600" y="6515100"/>
            <a:ext cx="129540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00"/>
            </a:lvl1pPr>
          </a:lstStyle>
          <a:p>
            <a:fld id="{4DF6EF32-F62F-4E88-84E6-506F77E74492}" type="slidenum">
              <a:rPr lang="en-US"/>
              <a:pPr/>
              <a:t>‹#›</a:t>
            </a:fld>
            <a:endParaRPr lang="en-US"/>
          </a:p>
        </p:txBody>
      </p:sp>
      <p:sp>
        <p:nvSpPr>
          <p:cNvPr id="1027" name="Rectangle 3"/>
          <p:cNvSpPr>
            <a:spLocks noGrp="1" noChangeArrowheads="1"/>
          </p:cNvSpPr>
          <p:nvPr>
            <p:ph type="body" idx="1"/>
          </p:nvPr>
        </p:nvSpPr>
        <p:spPr bwMode="auto">
          <a:xfrm>
            <a:off x="533400" y="1219200"/>
            <a:ext cx="815340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57" name="Line 33"/>
          <p:cNvSpPr>
            <a:spLocks noChangeShapeType="1"/>
          </p:cNvSpPr>
          <p:nvPr/>
        </p:nvSpPr>
        <p:spPr bwMode="auto">
          <a:xfrm>
            <a:off x="304800" y="6553200"/>
            <a:ext cx="5715000" cy="0"/>
          </a:xfrm>
          <a:prstGeom prst="line">
            <a:avLst/>
          </a:prstGeom>
          <a:noFill/>
          <a:ln w="63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pic>
        <p:nvPicPr>
          <p:cNvPr id="2" name="Picture 1"/>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a:off x="8305800" y="5987375"/>
            <a:ext cx="762000" cy="794425"/>
          </a:xfrm>
          <a:prstGeom prst="rect">
            <a:avLst/>
          </a:prstGeom>
        </p:spPr>
      </p:pic>
    </p:spTree>
  </p:cSld>
  <p:clrMap bg1="dk2" tx1="lt1" bg2="dk1"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par>
    </p:tnLst>
  </p:timing>
  <p:hf hdr="0" dt="0"/>
  <p:txStyles>
    <p:titleStyle>
      <a:lvl1pPr algn="l" rtl="0" eaLnBrk="1" fontAlgn="base" hangingPunct="1">
        <a:spcBef>
          <a:spcPct val="0"/>
        </a:spcBef>
        <a:spcAft>
          <a:spcPct val="0"/>
        </a:spcAft>
        <a:defRPr sz="3600" b="1">
          <a:solidFill>
            <a:schemeClr val="tx1"/>
          </a:solidFill>
          <a:latin typeface="+mj-lt"/>
          <a:ea typeface="+mj-ea"/>
          <a:cs typeface="+mj-cs"/>
        </a:defRPr>
      </a:lvl1pPr>
      <a:lvl2pPr algn="l" rtl="0" eaLnBrk="1" fontAlgn="base" hangingPunct="1">
        <a:spcBef>
          <a:spcPct val="0"/>
        </a:spcBef>
        <a:spcAft>
          <a:spcPct val="0"/>
        </a:spcAft>
        <a:defRPr sz="3600" b="1">
          <a:solidFill>
            <a:schemeClr val="tx1"/>
          </a:solidFill>
          <a:latin typeface="Arial" charset="0"/>
        </a:defRPr>
      </a:lvl2pPr>
      <a:lvl3pPr algn="l" rtl="0" eaLnBrk="1" fontAlgn="base" hangingPunct="1">
        <a:spcBef>
          <a:spcPct val="0"/>
        </a:spcBef>
        <a:spcAft>
          <a:spcPct val="0"/>
        </a:spcAft>
        <a:defRPr sz="3600" b="1">
          <a:solidFill>
            <a:schemeClr val="tx1"/>
          </a:solidFill>
          <a:latin typeface="Arial" charset="0"/>
        </a:defRPr>
      </a:lvl3pPr>
      <a:lvl4pPr algn="l" rtl="0" eaLnBrk="1" fontAlgn="base" hangingPunct="1">
        <a:spcBef>
          <a:spcPct val="0"/>
        </a:spcBef>
        <a:spcAft>
          <a:spcPct val="0"/>
        </a:spcAft>
        <a:defRPr sz="3600" b="1">
          <a:solidFill>
            <a:schemeClr val="tx1"/>
          </a:solidFill>
          <a:latin typeface="Arial" charset="0"/>
        </a:defRPr>
      </a:lvl4pPr>
      <a:lvl5pPr algn="l" rtl="0" eaLnBrk="1" fontAlgn="base" hangingPunct="1">
        <a:spcBef>
          <a:spcPct val="0"/>
        </a:spcBef>
        <a:spcAft>
          <a:spcPct val="0"/>
        </a:spcAft>
        <a:defRPr sz="3600" b="1">
          <a:solidFill>
            <a:schemeClr val="tx1"/>
          </a:solidFill>
          <a:latin typeface="Arial" charset="0"/>
        </a:defRPr>
      </a:lvl5pPr>
      <a:lvl6pPr marL="457200" algn="l" rtl="0" eaLnBrk="1" fontAlgn="base" hangingPunct="1">
        <a:spcBef>
          <a:spcPct val="0"/>
        </a:spcBef>
        <a:spcAft>
          <a:spcPct val="0"/>
        </a:spcAft>
        <a:defRPr sz="3600" b="1">
          <a:solidFill>
            <a:schemeClr val="tx1"/>
          </a:solidFill>
          <a:latin typeface="Arial" charset="0"/>
        </a:defRPr>
      </a:lvl6pPr>
      <a:lvl7pPr marL="914400" algn="l" rtl="0" eaLnBrk="1" fontAlgn="base" hangingPunct="1">
        <a:spcBef>
          <a:spcPct val="0"/>
        </a:spcBef>
        <a:spcAft>
          <a:spcPct val="0"/>
        </a:spcAft>
        <a:defRPr sz="3600" b="1">
          <a:solidFill>
            <a:schemeClr val="tx1"/>
          </a:solidFill>
          <a:latin typeface="Arial" charset="0"/>
        </a:defRPr>
      </a:lvl7pPr>
      <a:lvl8pPr marL="1371600" algn="l" rtl="0" eaLnBrk="1" fontAlgn="base" hangingPunct="1">
        <a:spcBef>
          <a:spcPct val="0"/>
        </a:spcBef>
        <a:spcAft>
          <a:spcPct val="0"/>
        </a:spcAft>
        <a:defRPr sz="3600" b="1">
          <a:solidFill>
            <a:schemeClr val="tx1"/>
          </a:solidFill>
          <a:latin typeface="Arial" charset="0"/>
        </a:defRPr>
      </a:lvl8pPr>
      <a:lvl9pPr marL="1828800" algn="l" rtl="0" eaLnBrk="1" fontAlgn="base" hangingPunct="1">
        <a:spcBef>
          <a:spcPct val="0"/>
        </a:spcBef>
        <a:spcAft>
          <a:spcPct val="0"/>
        </a:spcAft>
        <a:defRPr sz="3600" b="1">
          <a:solidFill>
            <a:schemeClr val="tx1"/>
          </a:solidFill>
          <a:latin typeface="Arial" charset="0"/>
        </a:defRPr>
      </a:lvl9pPr>
    </p:titleStyle>
    <p:bodyStyle>
      <a:lvl1pPr marL="342900" indent="-342900" algn="l" rtl="0" eaLnBrk="1" fontAlgn="base" hangingPunct="1">
        <a:spcBef>
          <a:spcPct val="20000"/>
        </a:spcBef>
        <a:spcAft>
          <a:spcPct val="0"/>
        </a:spcAft>
        <a:buClr>
          <a:schemeClr val="tx2"/>
        </a:buClr>
        <a:buSzPct val="115000"/>
        <a:buFont typeface="Wingdings" pitchFamily="2" charset="2"/>
        <a:buChar char="§"/>
        <a:defRPr sz="2800">
          <a:solidFill>
            <a:schemeClr val="tx2"/>
          </a:solidFill>
          <a:latin typeface="+mn-lt"/>
          <a:ea typeface="+mn-ea"/>
          <a:cs typeface="+mn-cs"/>
        </a:defRPr>
      </a:lvl1pPr>
      <a:lvl2pPr marL="742950" indent="-285750" algn="l" rtl="0" eaLnBrk="1" fontAlgn="base" hangingPunct="1">
        <a:spcBef>
          <a:spcPct val="20000"/>
        </a:spcBef>
        <a:spcAft>
          <a:spcPct val="0"/>
        </a:spcAft>
        <a:buClr>
          <a:schemeClr val="accent1"/>
        </a:buClr>
        <a:buFont typeface="Wingdings" pitchFamily="2" charset="2"/>
        <a:buChar char="§"/>
        <a:defRPr sz="2400">
          <a:solidFill>
            <a:schemeClr val="tx1"/>
          </a:solidFill>
          <a:latin typeface="+mn-lt"/>
        </a:defRPr>
      </a:lvl2pPr>
      <a:lvl3pPr marL="1143000" indent="-228600" algn="l" rtl="0" eaLnBrk="1" fontAlgn="base" hangingPunct="1">
        <a:spcBef>
          <a:spcPct val="20000"/>
        </a:spcBef>
        <a:spcAft>
          <a:spcPct val="0"/>
        </a:spcAft>
        <a:buChar char="•"/>
        <a:defRPr sz="20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eg"/><Relationship Id="rId1" Type="http://schemas.openxmlformats.org/officeDocument/2006/relationships/slideLayout" Target="../slideLayouts/slideLayout2.xml"/><Relationship Id="rId5" Type="http://schemas.openxmlformats.org/officeDocument/2006/relationships/image" Target="../media/image7.jp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4038600"/>
            <a:ext cx="7543800" cy="838200"/>
          </a:xfrm>
        </p:spPr>
        <p:txBody>
          <a:bodyPr/>
          <a:lstStyle/>
          <a:p>
            <a:r>
              <a:rPr lang="en-US" sz="2800"/>
              <a:t>HỆ THỐNG KHUYẾN NGHỊ HỖ TRỢ KHÁCH DU LỊCH DÙNG ĐIỆN THOẠI ANDROID</a:t>
            </a:r>
          </a:p>
        </p:txBody>
      </p:sp>
      <p:sp>
        <p:nvSpPr>
          <p:cNvPr id="3" name="Subtitle 2"/>
          <p:cNvSpPr>
            <a:spLocks noGrp="1"/>
          </p:cNvSpPr>
          <p:nvPr>
            <p:ph type="subTitle" idx="1"/>
          </p:nvPr>
        </p:nvSpPr>
        <p:spPr>
          <a:xfrm>
            <a:off x="4038600" y="5105400"/>
            <a:ext cx="5181600" cy="457200"/>
          </a:xfrm>
        </p:spPr>
        <p:txBody>
          <a:bodyPr/>
          <a:lstStyle/>
          <a:p>
            <a:pPr algn="ctr"/>
            <a:r>
              <a:rPr lang="en-US" sz="1600" i="1" u="sng" smtClean="0">
                <a:solidFill>
                  <a:schemeClr val="tx1"/>
                </a:solidFill>
              </a:rPr>
              <a:t>Nhóm SV thực hiện:</a:t>
            </a:r>
          </a:p>
          <a:p>
            <a:pPr algn="ctr"/>
            <a:r>
              <a:rPr lang="en-US" sz="1600" smtClean="0">
                <a:solidFill>
                  <a:schemeClr val="tx1"/>
                </a:solidFill>
              </a:rPr>
              <a:t>Nguyễn Minh Hiếu – 07520117</a:t>
            </a:r>
          </a:p>
          <a:p>
            <a:pPr algn="ctr"/>
            <a:r>
              <a:rPr lang="en-US" sz="1600" smtClean="0">
                <a:solidFill>
                  <a:schemeClr val="tx1"/>
                </a:solidFill>
              </a:rPr>
              <a:t>Lê Trọng Hiếu - 07520119</a:t>
            </a:r>
            <a:endParaRPr lang="en-US" sz="1600">
              <a:solidFill>
                <a:schemeClr val="tx1"/>
              </a:solidFill>
            </a:endParaRPr>
          </a:p>
        </p:txBody>
      </p:sp>
      <p:sp>
        <p:nvSpPr>
          <p:cNvPr id="4" name="Footer Placeholder 3"/>
          <p:cNvSpPr>
            <a:spLocks noGrp="1"/>
          </p:cNvSpPr>
          <p:nvPr>
            <p:ph type="ftr" sz="quarter" idx="3"/>
          </p:nvPr>
        </p:nvSpPr>
        <p:spPr/>
        <p:txBody>
          <a:bodyPr/>
          <a:lstStyle/>
          <a:p>
            <a:r>
              <a:rPr lang="en-US" smtClean="0"/>
              <a:t>http://www.uit.edu.vn</a:t>
            </a:r>
            <a:endParaRPr lang="en-US"/>
          </a:p>
        </p:txBody>
      </p:sp>
      <p:sp>
        <p:nvSpPr>
          <p:cNvPr id="5" name="Subtitle 2"/>
          <p:cNvSpPr txBox="1">
            <a:spLocks/>
          </p:cNvSpPr>
          <p:nvPr/>
        </p:nvSpPr>
        <p:spPr bwMode="gray">
          <a:xfrm>
            <a:off x="-609600" y="5105400"/>
            <a:ext cx="5181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lgn="r" rtl="0" eaLnBrk="1" fontAlgn="base" hangingPunct="1">
              <a:spcBef>
                <a:spcPct val="20000"/>
              </a:spcBef>
              <a:spcAft>
                <a:spcPct val="0"/>
              </a:spcAft>
              <a:buClr>
                <a:schemeClr val="tx2"/>
              </a:buClr>
              <a:buSzPct val="115000"/>
              <a:buFont typeface="Wingdings" pitchFamily="2" charset="2"/>
              <a:buNone/>
              <a:defRPr sz="2400">
                <a:solidFill>
                  <a:schemeClr val="tx2"/>
                </a:solidFill>
                <a:latin typeface="+mn-lt"/>
                <a:ea typeface="+mn-ea"/>
                <a:cs typeface="+mn-cs"/>
              </a:defRPr>
            </a:lvl1pPr>
            <a:lvl2pPr marL="742950" indent="-285750" algn="l" rtl="0" eaLnBrk="1" fontAlgn="base" hangingPunct="1">
              <a:spcBef>
                <a:spcPct val="20000"/>
              </a:spcBef>
              <a:spcAft>
                <a:spcPct val="0"/>
              </a:spcAft>
              <a:buClr>
                <a:schemeClr val="accent1"/>
              </a:buClr>
              <a:buFont typeface="Wingdings" pitchFamily="2" charset="2"/>
              <a:buChar char="§"/>
              <a:defRPr sz="2400">
                <a:solidFill>
                  <a:schemeClr val="tx1"/>
                </a:solidFill>
                <a:latin typeface="+mn-lt"/>
              </a:defRPr>
            </a:lvl2pPr>
            <a:lvl3pPr marL="1143000" indent="-228600" algn="l" rtl="0" eaLnBrk="1" fontAlgn="base" hangingPunct="1">
              <a:spcBef>
                <a:spcPct val="20000"/>
              </a:spcBef>
              <a:spcAft>
                <a:spcPct val="0"/>
              </a:spcAft>
              <a:buChar char="•"/>
              <a:defRPr sz="20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pPr algn="ctr"/>
            <a:r>
              <a:rPr lang="en-US" sz="1600" i="1" u="sng" smtClean="0">
                <a:solidFill>
                  <a:schemeClr val="tx1"/>
                </a:solidFill>
              </a:rPr>
              <a:t>GV hướng dẫn:</a:t>
            </a:r>
            <a:r>
              <a:rPr lang="en-US" sz="1600" u="sng" smtClean="0">
                <a:solidFill>
                  <a:schemeClr val="tx1"/>
                </a:solidFill>
              </a:rPr>
              <a:t> </a:t>
            </a:r>
          </a:p>
          <a:p>
            <a:pPr algn="ctr"/>
            <a:r>
              <a:rPr lang="en-US" sz="1600" smtClean="0">
                <a:solidFill>
                  <a:schemeClr val="tx1"/>
                </a:solidFill>
              </a:rPr>
              <a:t>ThS. Huỳnh Hữu Việt</a:t>
            </a:r>
            <a:endParaRPr lang="en-US" sz="1600">
              <a:solidFill>
                <a:schemeClr val="tx1"/>
              </a:solidFill>
            </a:endParaRPr>
          </a:p>
        </p:txBody>
      </p:sp>
      <p:sp>
        <p:nvSpPr>
          <p:cNvPr id="6" name="TextBox 5"/>
          <p:cNvSpPr txBox="1"/>
          <p:nvPr/>
        </p:nvSpPr>
        <p:spPr>
          <a:xfrm>
            <a:off x="333641" y="6412468"/>
            <a:ext cx="5533759" cy="369332"/>
          </a:xfrm>
          <a:prstGeom prst="rect">
            <a:avLst/>
          </a:prstGeom>
          <a:noFill/>
        </p:spPr>
        <p:txBody>
          <a:bodyPr wrap="none" rtlCol="0">
            <a:spAutoFit/>
          </a:bodyPr>
          <a:lstStyle/>
          <a:p>
            <a:r>
              <a:rPr lang="en-US" smtClean="0"/>
              <a:t>Trường ĐH Công Nghệ Thông Tin – ĐHQG TP.HCM</a:t>
            </a:r>
            <a:endParaRPr lang="en-US"/>
          </a:p>
        </p:txBody>
      </p:sp>
      <p:sp>
        <p:nvSpPr>
          <p:cNvPr id="7" name="Slide Number Placeholder 6"/>
          <p:cNvSpPr>
            <a:spLocks noGrp="1"/>
          </p:cNvSpPr>
          <p:nvPr>
            <p:ph type="sldNum" sz="quarter" idx="4"/>
          </p:nvPr>
        </p:nvSpPr>
        <p:spPr/>
        <p:txBody>
          <a:bodyPr/>
          <a:lstStyle/>
          <a:p>
            <a:fld id="{A557F3D1-8D74-444E-8A8A-ECD70740605E}" type="slidenum">
              <a:rPr lang="en-US" smtClean="0"/>
              <a:pPr/>
              <a:t>1</a:t>
            </a:fld>
            <a:endParaRPr lang="en-US"/>
          </a:p>
        </p:txBody>
      </p:sp>
    </p:spTree>
    <p:extLst>
      <p:ext uri="{BB962C8B-B14F-4D97-AF65-F5344CB8AC3E}">
        <p14:creationId xmlns:p14="http://schemas.microsoft.com/office/powerpoint/2010/main" val="368046832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smtClean="0"/>
              <a:t>Phương pháp khuyến nghị nhiều chiều</a:t>
            </a:r>
            <a:endParaRPr lang="en-US" sz="2800"/>
          </a:p>
        </p:txBody>
      </p:sp>
      <p:sp>
        <p:nvSpPr>
          <p:cNvPr id="4" name="Footer Placeholder 3"/>
          <p:cNvSpPr>
            <a:spLocks noGrp="1"/>
          </p:cNvSpPr>
          <p:nvPr>
            <p:ph type="ftr" sz="quarter" idx="11"/>
          </p:nvPr>
        </p:nvSpPr>
        <p:spPr/>
        <p:txBody>
          <a:bodyPr/>
          <a:lstStyle/>
          <a:p>
            <a:r>
              <a:rPr lang="en-US" smtClean="0"/>
              <a:t>http://www.uit.edu.vn</a:t>
            </a:r>
            <a:endParaRPr lang="en-US"/>
          </a:p>
        </p:txBody>
      </p:sp>
      <p:sp>
        <p:nvSpPr>
          <p:cNvPr id="7" name="TextBox 6"/>
          <p:cNvSpPr txBox="1"/>
          <p:nvPr/>
        </p:nvSpPr>
        <p:spPr>
          <a:xfrm>
            <a:off x="1588259" y="6019800"/>
            <a:ext cx="5955541" cy="369332"/>
          </a:xfrm>
          <a:prstGeom prst="rect">
            <a:avLst/>
          </a:prstGeom>
          <a:noFill/>
        </p:spPr>
        <p:txBody>
          <a:bodyPr wrap="none" rtlCol="0">
            <a:spAutoFit/>
          </a:bodyPr>
          <a:lstStyle/>
          <a:p>
            <a:r>
              <a:rPr lang="en-US" smtClean="0"/>
              <a:t>Không gian khuyến nghị 3 chiều (Users x Items x Time)</a:t>
            </a:r>
            <a:endParaRPr lang="en-US"/>
          </a:p>
        </p:txBody>
      </p:sp>
      <p:sp>
        <p:nvSpPr>
          <p:cNvPr id="3" name="Cube 2"/>
          <p:cNvSpPr/>
          <p:nvPr/>
        </p:nvSpPr>
        <p:spPr>
          <a:xfrm>
            <a:off x="3564618" y="1143000"/>
            <a:ext cx="2460626" cy="2362201"/>
          </a:xfrm>
          <a:prstGeom prst="cub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numCol="3" spcCol="457200" rtlCol="0" anchor="ctr">
            <a:normAutofit/>
          </a:bodyPr>
          <a:lstStyle/>
          <a:p>
            <a:pPr algn="ctr"/>
            <a:endParaRPr lang="en-US"/>
          </a:p>
        </p:txBody>
      </p:sp>
      <p:cxnSp>
        <p:nvCxnSpPr>
          <p:cNvPr id="35" name="Straight Connector 34"/>
          <p:cNvCxnSpPr/>
          <p:nvPr/>
        </p:nvCxnSpPr>
        <p:spPr>
          <a:xfrm flipV="1">
            <a:off x="4038600" y="1143000"/>
            <a:ext cx="609600" cy="6096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flipV="1">
            <a:off x="4495800" y="1143000"/>
            <a:ext cx="609600" cy="6096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V="1">
            <a:off x="4958303" y="1143000"/>
            <a:ext cx="609600" cy="6096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V="1">
            <a:off x="5426248" y="1580128"/>
            <a:ext cx="609600" cy="6096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flipV="1">
            <a:off x="5426248" y="2021344"/>
            <a:ext cx="609600" cy="6096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flipV="1">
            <a:off x="5426248" y="2458472"/>
            <a:ext cx="609600" cy="6096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5653776" y="1513964"/>
            <a:ext cx="0" cy="176263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5867400" y="1308410"/>
            <a:ext cx="0" cy="176263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4038600" y="1752600"/>
            <a:ext cx="0" cy="175260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4495800" y="1747568"/>
            <a:ext cx="0" cy="175260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4958303" y="1761833"/>
            <a:ext cx="0" cy="175260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flipH="1">
            <a:off x="3564618" y="2189728"/>
            <a:ext cx="186163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flipH="1">
            <a:off x="3564618" y="2623868"/>
            <a:ext cx="186163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H="1">
            <a:off x="3564618" y="3068072"/>
            <a:ext cx="186163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flipH="1">
            <a:off x="3792146" y="1513964"/>
            <a:ext cx="186163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flipH="1">
            <a:off x="3980236" y="1308410"/>
            <a:ext cx="186163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7" name="Rectangle 66"/>
          <p:cNvSpPr/>
          <p:nvPr/>
        </p:nvSpPr>
        <p:spPr>
          <a:xfrm>
            <a:off x="4958303" y="1747568"/>
            <a:ext cx="467945" cy="442160"/>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6</a:t>
            </a:r>
          </a:p>
        </p:txBody>
      </p:sp>
      <p:sp>
        <p:nvSpPr>
          <p:cNvPr id="70" name="TextBox 69"/>
          <p:cNvSpPr txBox="1"/>
          <p:nvPr/>
        </p:nvSpPr>
        <p:spPr>
          <a:xfrm>
            <a:off x="7086600" y="2139434"/>
            <a:ext cx="1665841" cy="369332"/>
          </a:xfrm>
          <a:prstGeom prst="rect">
            <a:avLst/>
          </a:prstGeom>
          <a:noFill/>
        </p:spPr>
        <p:txBody>
          <a:bodyPr wrap="none" rtlCol="0">
            <a:spAutoFit/>
          </a:bodyPr>
          <a:lstStyle/>
          <a:p>
            <a:r>
              <a:rPr lang="en-US" smtClean="0"/>
              <a:t>R(101,7,1) = 6</a:t>
            </a:r>
          </a:p>
        </p:txBody>
      </p:sp>
      <p:cxnSp>
        <p:nvCxnSpPr>
          <p:cNvPr id="72" name="Straight Arrow Connector 71"/>
          <p:cNvCxnSpPr>
            <a:stCxn id="67" idx="3"/>
          </p:cNvCxnSpPr>
          <p:nvPr/>
        </p:nvCxnSpPr>
        <p:spPr>
          <a:xfrm>
            <a:off x="5426248" y="1968648"/>
            <a:ext cx="1584152" cy="357496"/>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3" name="TextBox 72"/>
          <p:cNvSpPr txBox="1"/>
          <p:nvPr/>
        </p:nvSpPr>
        <p:spPr>
          <a:xfrm>
            <a:off x="3635693" y="3554450"/>
            <a:ext cx="312906" cy="369332"/>
          </a:xfrm>
          <a:prstGeom prst="rect">
            <a:avLst/>
          </a:prstGeom>
          <a:noFill/>
        </p:spPr>
        <p:txBody>
          <a:bodyPr wrap="none" rtlCol="0">
            <a:spAutoFit/>
          </a:bodyPr>
          <a:lstStyle/>
          <a:p>
            <a:r>
              <a:rPr lang="en-US" smtClean="0"/>
              <a:t>2</a:t>
            </a:r>
            <a:endParaRPr lang="en-US"/>
          </a:p>
        </p:txBody>
      </p:sp>
      <p:sp>
        <p:nvSpPr>
          <p:cNvPr id="74" name="TextBox 73"/>
          <p:cNvSpPr txBox="1"/>
          <p:nvPr/>
        </p:nvSpPr>
        <p:spPr>
          <a:xfrm>
            <a:off x="4104920" y="3554450"/>
            <a:ext cx="312906" cy="369332"/>
          </a:xfrm>
          <a:prstGeom prst="rect">
            <a:avLst/>
          </a:prstGeom>
          <a:noFill/>
        </p:spPr>
        <p:txBody>
          <a:bodyPr wrap="none" rtlCol="0">
            <a:spAutoFit/>
          </a:bodyPr>
          <a:lstStyle/>
          <a:p>
            <a:r>
              <a:rPr lang="en-US"/>
              <a:t>3</a:t>
            </a:r>
          </a:p>
        </p:txBody>
      </p:sp>
      <p:sp>
        <p:nvSpPr>
          <p:cNvPr id="75" name="TextBox 74"/>
          <p:cNvSpPr txBox="1"/>
          <p:nvPr/>
        </p:nvSpPr>
        <p:spPr>
          <a:xfrm>
            <a:off x="4550080" y="3554450"/>
            <a:ext cx="312906" cy="369332"/>
          </a:xfrm>
          <a:prstGeom prst="rect">
            <a:avLst/>
          </a:prstGeom>
          <a:noFill/>
        </p:spPr>
        <p:txBody>
          <a:bodyPr wrap="none" rtlCol="0">
            <a:spAutoFit/>
          </a:bodyPr>
          <a:lstStyle/>
          <a:p>
            <a:r>
              <a:rPr lang="en-US" smtClean="0"/>
              <a:t>5</a:t>
            </a:r>
            <a:endParaRPr lang="en-US"/>
          </a:p>
        </p:txBody>
      </p:sp>
      <p:sp>
        <p:nvSpPr>
          <p:cNvPr id="76" name="TextBox 75"/>
          <p:cNvSpPr txBox="1"/>
          <p:nvPr/>
        </p:nvSpPr>
        <p:spPr>
          <a:xfrm>
            <a:off x="5035822" y="3565083"/>
            <a:ext cx="312906" cy="369332"/>
          </a:xfrm>
          <a:prstGeom prst="rect">
            <a:avLst/>
          </a:prstGeom>
          <a:noFill/>
        </p:spPr>
        <p:txBody>
          <a:bodyPr wrap="none" rtlCol="0">
            <a:spAutoFit/>
          </a:bodyPr>
          <a:lstStyle/>
          <a:p>
            <a:r>
              <a:rPr lang="en-US"/>
              <a:t>7</a:t>
            </a:r>
          </a:p>
        </p:txBody>
      </p:sp>
      <p:sp>
        <p:nvSpPr>
          <p:cNvPr id="79" name="TextBox 78"/>
          <p:cNvSpPr txBox="1"/>
          <p:nvPr/>
        </p:nvSpPr>
        <p:spPr>
          <a:xfrm>
            <a:off x="5436867" y="3489905"/>
            <a:ext cx="312906" cy="369332"/>
          </a:xfrm>
          <a:prstGeom prst="rect">
            <a:avLst/>
          </a:prstGeom>
          <a:noFill/>
        </p:spPr>
        <p:txBody>
          <a:bodyPr wrap="none" rtlCol="0">
            <a:spAutoFit/>
          </a:bodyPr>
          <a:lstStyle/>
          <a:p>
            <a:r>
              <a:rPr lang="en-US" smtClean="0"/>
              <a:t>1</a:t>
            </a:r>
            <a:endParaRPr lang="en-US"/>
          </a:p>
        </p:txBody>
      </p:sp>
      <p:sp>
        <p:nvSpPr>
          <p:cNvPr id="80" name="TextBox 79"/>
          <p:cNvSpPr txBox="1"/>
          <p:nvPr/>
        </p:nvSpPr>
        <p:spPr>
          <a:xfrm>
            <a:off x="5685413" y="3254953"/>
            <a:ext cx="312906" cy="369332"/>
          </a:xfrm>
          <a:prstGeom prst="rect">
            <a:avLst/>
          </a:prstGeom>
          <a:noFill/>
        </p:spPr>
        <p:txBody>
          <a:bodyPr wrap="none" rtlCol="0">
            <a:spAutoFit/>
          </a:bodyPr>
          <a:lstStyle/>
          <a:p>
            <a:r>
              <a:rPr lang="en-US" smtClean="0"/>
              <a:t>2</a:t>
            </a:r>
            <a:endParaRPr lang="en-US"/>
          </a:p>
        </p:txBody>
      </p:sp>
      <p:sp>
        <p:nvSpPr>
          <p:cNvPr id="81" name="TextBox 80"/>
          <p:cNvSpPr txBox="1"/>
          <p:nvPr/>
        </p:nvSpPr>
        <p:spPr>
          <a:xfrm>
            <a:off x="5879395" y="3066655"/>
            <a:ext cx="312906" cy="369332"/>
          </a:xfrm>
          <a:prstGeom prst="rect">
            <a:avLst/>
          </a:prstGeom>
          <a:noFill/>
        </p:spPr>
        <p:txBody>
          <a:bodyPr wrap="none" rtlCol="0">
            <a:spAutoFit/>
          </a:bodyPr>
          <a:lstStyle/>
          <a:p>
            <a:r>
              <a:rPr lang="en-US" smtClean="0"/>
              <a:t>3</a:t>
            </a:r>
            <a:endParaRPr lang="en-US"/>
          </a:p>
        </p:txBody>
      </p:sp>
      <p:sp>
        <p:nvSpPr>
          <p:cNvPr id="82" name="TextBox 81"/>
          <p:cNvSpPr txBox="1"/>
          <p:nvPr/>
        </p:nvSpPr>
        <p:spPr>
          <a:xfrm>
            <a:off x="2971800" y="1820396"/>
            <a:ext cx="569387" cy="369332"/>
          </a:xfrm>
          <a:prstGeom prst="rect">
            <a:avLst/>
          </a:prstGeom>
          <a:noFill/>
        </p:spPr>
        <p:txBody>
          <a:bodyPr wrap="none" rtlCol="0">
            <a:spAutoFit/>
          </a:bodyPr>
          <a:lstStyle/>
          <a:p>
            <a:r>
              <a:rPr lang="en-US" smtClean="0"/>
              <a:t>101</a:t>
            </a:r>
            <a:endParaRPr lang="en-US"/>
          </a:p>
        </p:txBody>
      </p:sp>
      <p:sp>
        <p:nvSpPr>
          <p:cNvPr id="83" name="TextBox 82"/>
          <p:cNvSpPr txBox="1"/>
          <p:nvPr/>
        </p:nvSpPr>
        <p:spPr>
          <a:xfrm>
            <a:off x="2971800" y="2273806"/>
            <a:ext cx="569387" cy="369332"/>
          </a:xfrm>
          <a:prstGeom prst="rect">
            <a:avLst/>
          </a:prstGeom>
          <a:noFill/>
        </p:spPr>
        <p:txBody>
          <a:bodyPr wrap="none" rtlCol="0">
            <a:spAutoFit/>
          </a:bodyPr>
          <a:lstStyle/>
          <a:p>
            <a:r>
              <a:rPr lang="en-US" smtClean="0"/>
              <a:t>102</a:t>
            </a:r>
            <a:endParaRPr lang="en-US"/>
          </a:p>
        </p:txBody>
      </p:sp>
      <p:sp>
        <p:nvSpPr>
          <p:cNvPr id="84" name="TextBox 83"/>
          <p:cNvSpPr txBox="1"/>
          <p:nvPr/>
        </p:nvSpPr>
        <p:spPr>
          <a:xfrm>
            <a:off x="2971800" y="2701714"/>
            <a:ext cx="569387" cy="369332"/>
          </a:xfrm>
          <a:prstGeom prst="rect">
            <a:avLst/>
          </a:prstGeom>
          <a:noFill/>
        </p:spPr>
        <p:txBody>
          <a:bodyPr wrap="none" rtlCol="0">
            <a:spAutoFit/>
          </a:bodyPr>
          <a:lstStyle/>
          <a:p>
            <a:r>
              <a:rPr lang="en-US" smtClean="0"/>
              <a:t>103</a:t>
            </a:r>
            <a:endParaRPr lang="en-US"/>
          </a:p>
        </p:txBody>
      </p:sp>
      <p:sp>
        <p:nvSpPr>
          <p:cNvPr id="85" name="TextBox 84"/>
          <p:cNvSpPr txBox="1"/>
          <p:nvPr/>
        </p:nvSpPr>
        <p:spPr>
          <a:xfrm>
            <a:off x="2971800" y="3120573"/>
            <a:ext cx="569387" cy="369332"/>
          </a:xfrm>
          <a:prstGeom prst="rect">
            <a:avLst/>
          </a:prstGeom>
          <a:noFill/>
        </p:spPr>
        <p:txBody>
          <a:bodyPr wrap="none" rtlCol="0">
            <a:spAutoFit/>
          </a:bodyPr>
          <a:lstStyle/>
          <a:p>
            <a:r>
              <a:rPr lang="en-US" smtClean="0"/>
              <a:t>104</a:t>
            </a:r>
            <a:endParaRPr lang="en-US"/>
          </a:p>
        </p:txBody>
      </p:sp>
      <p:sp>
        <p:nvSpPr>
          <p:cNvPr id="86" name="TextBox 85"/>
          <p:cNvSpPr txBox="1"/>
          <p:nvPr/>
        </p:nvSpPr>
        <p:spPr>
          <a:xfrm>
            <a:off x="2184405" y="2419683"/>
            <a:ext cx="787395" cy="369332"/>
          </a:xfrm>
          <a:prstGeom prst="rect">
            <a:avLst/>
          </a:prstGeom>
          <a:noFill/>
        </p:spPr>
        <p:txBody>
          <a:bodyPr wrap="none" rtlCol="0">
            <a:spAutoFit/>
          </a:bodyPr>
          <a:lstStyle/>
          <a:p>
            <a:r>
              <a:rPr lang="en-US" smtClean="0"/>
              <a:t>Users</a:t>
            </a:r>
            <a:endParaRPr lang="en-US"/>
          </a:p>
        </p:txBody>
      </p:sp>
      <p:sp>
        <p:nvSpPr>
          <p:cNvPr id="87" name="TextBox 86"/>
          <p:cNvSpPr txBox="1"/>
          <p:nvPr/>
        </p:nvSpPr>
        <p:spPr>
          <a:xfrm>
            <a:off x="4248427" y="3859237"/>
            <a:ext cx="748923" cy="369332"/>
          </a:xfrm>
          <a:prstGeom prst="rect">
            <a:avLst/>
          </a:prstGeom>
          <a:noFill/>
        </p:spPr>
        <p:txBody>
          <a:bodyPr wrap="none" rtlCol="0">
            <a:spAutoFit/>
          </a:bodyPr>
          <a:lstStyle/>
          <a:p>
            <a:r>
              <a:rPr lang="en-US" smtClean="0"/>
              <a:t>Items</a:t>
            </a:r>
            <a:endParaRPr lang="en-US"/>
          </a:p>
        </p:txBody>
      </p:sp>
      <p:sp>
        <p:nvSpPr>
          <p:cNvPr id="88" name="TextBox 87"/>
          <p:cNvSpPr txBox="1"/>
          <p:nvPr/>
        </p:nvSpPr>
        <p:spPr>
          <a:xfrm>
            <a:off x="5998319" y="3565083"/>
            <a:ext cx="689035" cy="369332"/>
          </a:xfrm>
          <a:prstGeom prst="rect">
            <a:avLst/>
          </a:prstGeom>
          <a:noFill/>
        </p:spPr>
        <p:txBody>
          <a:bodyPr wrap="none" rtlCol="0">
            <a:spAutoFit/>
          </a:bodyPr>
          <a:lstStyle/>
          <a:p>
            <a:r>
              <a:rPr lang="en-US" smtClean="0"/>
              <a:t>Time</a:t>
            </a:r>
            <a:endParaRPr lang="en-US"/>
          </a:p>
        </p:txBody>
      </p:sp>
      <p:graphicFrame>
        <p:nvGraphicFramePr>
          <p:cNvPr id="89" name="Table 88"/>
          <p:cNvGraphicFramePr>
            <a:graphicFrameLocks noGrp="1"/>
          </p:cNvGraphicFramePr>
          <p:nvPr>
            <p:extLst>
              <p:ext uri="{D42A27DB-BD31-4B8C-83A1-F6EECF244321}">
                <p14:modId xmlns:p14="http://schemas.microsoft.com/office/powerpoint/2010/main" val="2938067226"/>
              </p:ext>
            </p:extLst>
          </p:nvPr>
        </p:nvGraphicFramePr>
        <p:xfrm>
          <a:off x="153844" y="2796082"/>
          <a:ext cx="2424258" cy="1387646"/>
        </p:xfrm>
        <a:graphic>
          <a:graphicData uri="http://schemas.openxmlformats.org/drawingml/2006/table">
            <a:tbl>
              <a:tblPr firstRow="1" bandRow="1">
                <a:tableStyleId>{5C22544A-7EE6-4342-B048-85BDC9FD1C3A}</a:tableStyleId>
              </a:tblPr>
              <a:tblGrid>
                <a:gridCol w="808086"/>
                <a:gridCol w="808086"/>
                <a:gridCol w="808086"/>
              </a:tblGrid>
              <a:tr h="153644">
                <a:tc>
                  <a:txBody>
                    <a:bodyPr/>
                    <a:lstStyle/>
                    <a:p>
                      <a:r>
                        <a:rPr lang="en-US" sz="1200" smtClean="0"/>
                        <a:t>Id</a:t>
                      </a:r>
                      <a:endParaRPr lang="en-US" sz="1200"/>
                    </a:p>
                  </a:txBody>
                  <a:tcPr marL="59290" marR="59290" marT="29645" marB="29645"/>
                </a:tc>
                <a:tc>
                  <a:txBody>
                    <a:bodyPr/>
                    <a:lstStyle/>
                    <a:p>
                      <a:r>
                        <a:rPr lang="en-US" sz="1200" smtClean="0"/>
                        <a:t>Name</a:t>
                      </a:r>
                      <a:endParaRPr lang="en-US" sz="1200"/>
                    </a:p>
                  </a:txBody>
                  <a:tcPr marL="59290" marR="59290" marT="29645" marB="29645"/>
                </a:tc>
                <a:tc>
                  <a:txBody>
                    <a:bodyPr/>
                    <a:lstStyle/>
                    <a:p>
                      <a:r>
                        <a:rPr lang="en-US" sz="1200" smtClean="0"/>
                        <a:t>Age</a:t>
                      </a:r>
                      <a:endParaRPr lang="en-US" sz="1200"/>
                    </a:p>
                  </a:txBody>
                  <a:tcPr marL="59290" marR="59290" marT="29645" marB="29645"/>
                </a:tc>
              </a:tr>
              <a:tr h="286369">
                <a:tc>
                  <a:txBody>
                    <a:bodyPr/>
                    <a:lstStyle/>
                    <a:p>
                      <a:r>
                        <a:rPr lang="en-US" sz="1200" b="1" smtClean="0"/>
                        <a:t>101</a:t>
                      </a:r>
                      <a:endParaRPr lang="en-US" sz="1200" b="1"/>
                    </a:p>
                  </a:txBody>
                  <a:tcPr marL="59290" marR="59290" marT="29645" marB="29645"/>
                </a:tc>
                <a:tc>
                  <a:txBody>
                    <a:bodyPr/>
                    <a:lstStyle/>
                    <a:p>
                      <a:r>
                        <a:rPr lang="en-US" sz="1200" b="1" smtClean="0"/>
                        <a:t>John</a:t>
                      </a:r>
                      <a:endParaRPr lang="en-US" sz="1200" b="1"/>
                    </a:p>
                  </a:txBody>
                  <a:tcPr marL="59290" marR="59290" marT="29645" marB="29645"/>
                </a:tc>
                <a:tc>
                  <a:txBody>
                    <a:bodyPr/>
                    <a:lstStyle/>
                    <a:p>
                      <a:r>
                        <a:rPr lang="en-US" sz="1200" b="1" smtClean="0"/>
                        <a:t>25</a:t>
                      </a:r>
                      <a:endParaRPr lang="en-US" sz="1200" b="1"/>
                    </a:p>
                  </a:txBody>
                  <a:tcPr marL="59290" marR="59290" marT="29645" marB="29645"/>
                </a:tc>
              </a:tr>
              <a:tr h="286369">
                <a:tc>
                  <a:txBody>
                    <a:bodyPr/>
                    <a:lstStyle/>
                    <a:p>
                      <a:r>
                        <a:rPr lang="en-US" sz="1200" b="1" smtClean="0"/>
                        <a:t>102</a:t>
                      </a:r>
                      <a:endParaRPr lang="en-US" sz="1200" b="1"/>
                    </a:p>
                  </a:txBody>
                  <a:tcPr marL="59290" marR="59290" marT="29645" marB="29645"/>
                </a:tc>
                <a:tc>
                  <a:txBody>
                    <a:bodyPr/>
                    <a:lstStyle/>
                    <a:p>
                      <a:r>
                        <a:rPr lang="en-US" sz="1200" b="1" smtClean="0"/>
                        <a:t>Bob</a:t>
                      </a:r>
                      <a:endParaRPr lang="en-US" sz="1200" b="1"/>
                    </a:p>
                  </a:txBody>
                  <a:tcPr marL="59290" marR="59290" marT="29645" marB="29645"/>
                </a:tc>
                <a:tc>
                  <a:txBody>
                    <a:bodyPr/>
                    <a:lstStyle/>
                    <a:p>
                      <a:r>
                        <a:rPr lang="en-US" sz="1200" b="1" smtClean="0"/>
                        <a:t>18</a:t>
                      </a:r>
                      <a:endParaRPr lang="en-US" sz="1200" b="1"/>
                    </a:p>
                  </a:txBody>
                  <a:tcPr marL="59290" marR="59290" marT="29645" marB="29645"/>
                </a:tc>
              </a:tr>
              <a:tr h="286369">
                <a:tc>
                  <a:txBody>
                    <a:bodyPr/>
                    <a:lstStyle/>
                    <a:p>
                      <a:r>
                        <a:rPr lang="en-US" sz="1200" b="1" smtClean="0"/>
                        <a:t>103</a:t>
                      </a:r>
                      <a:endParaRPr lang="en-US" sz="1200" b="1"/>
                    </a:p>
                  </a:txBody>
                  <a:tcPr marL="59290" marR="59290" marT="29645" marB="29645"/>
                </a:tc>
                <a:tc>
                  <a:txBody>
                    <a:bodyPr/>
                    <a:lstStyle/>
                    <a:p>
                      <a:r>
                        <a:rPr lang="en-US" sz="1200" b="1" smtClean="0"/>
                        <a:t>Alice</a:t>
                      </a:r>
                      <a:endParaRPr lang="en-US" sz="1200" b="1"/>
                    </a:p>
                  </a:txBody>
                  <a:tcPr marL="59290" marR="59290" marT="29645" marB="29645"/>
                </a:tc>
                <a:tc>
                  <a:txBody>
                    <a:bodyPr/>
                    <a:lstStyle/>
                    <a:p>
                      <a:r>
                        <a:rPr lang="en-US" sz="1200" b="1" smtClean="0"/>
                        <a:t>27</a:t>
                      </a:r>
                      <a:endParaRPr lang="en-US" sz="1200" b="1"/>
                    </a:p>
                  </a:txBody>
                  <a:tcPr marL="59290" marR="59290" marT="29645" marB="29645"/>
                </a:tc>
              </a:tr>
              <a:tr h="286369">
                <a:tc>
                  <a:txBody>
                    <a:bodyPr/>
                    <a:lstStyle/>
                    <a:p>
                      <a:r>
                        <a:rPr lang="en-US" sz="1200" b="1" smtClean="0"/>
                        <a:t>104</a:t>
                      </a:r>
                      <a:endParaRPr lang="en-US" sz="1200" b="1"/>
                    </a:p>
                  </a:txBody>
                  <a:tcPr marL="59290" marR="59290" marT="29645" marB="29645"/>
                </a:tc>
                <a:tc>
                  <a:txBody>
                    <a:bodyPr/>
                    <a:lstStyle/>
                    <a:p>
                      <a:r>
                        <a:rPr lang="en-US" sz="1200" b="1" smtClean="0"/>
                        <a:t>Mary</a:t>
                      </a:r>
                      <a:endParaRPr lang="en-US" sz="1200" b="1"/>
                    </a:p>
                  </a:txBody>
                  <a:tcPr marL="59290" marR="59290" marT="29645" marB="29645"/>
                </a:tc>
                <a:tc>
                  <a:txBody>
                    <a:bodyPr/>
                    <a:lstStyle/>
                    <a:p>
                      <a:r>
                        <a:rPr lang="en-US" sz="1200" b="1" smtClean="0"/>
                        <a:t>24</a:t>
                      </a:r>
                      <a:endParaRPr lang="en-US" sz="1200" b="1"/>
                    </a:p>
                  </a:txBody>
                  <a:tcPr marL="59290" marR="59290" marT="29645" marB="29645"/>
                </a:tc>
              </a:tr>
            </a:tbl>
          </a:graphicData>
        </a:graphic>
      </p:graphicFrame>
      <p:graphicFrame>
        <p:nvGraphicFramePr>
          <p:cNvPr id="90" name="Table 89"/>
          <p:cNvGraphicFramePr>
            <a:graphicFrameLocks noGrp="1"/>
          </p:cNvGraphicFramePr>
          <p:nvPr>
            <p:extLst>
              <p:ext uri="{D42A27DB-BD31-4B8C-83A1-F6EECF244321}">
                <p14:modId xmlns:p14="http://schemas.microsoft.com/office/powerpoint/2010/main" val="2678528454"/>
              </p:ext>
            </p:extLst>
          </p:nvPr>
        </p:nvGraphicFramePr>
        <p:xfrm>
          <a:off x="6843597" y="3202895"/>
          <a:ext cx="2151846" cy="1097280"/>
        </p:xfrm>
        <a:graphic>
          <a:graphicData uri="http://schemas.openxmlformats.org/drawingml/2006/table">
            <a:tbl>
              <a:tblPr firstRow="1" bandRow="1">
                <a:tableStyleId>{5C22544A-7EE6-4342-B048-85BDC9FD1C3A}</a:tableStyleId>
              </a:tblPr>
              <a:tblGrid>
                <a:gridCol w="1075923"/>
                <a:gridCol w="1075923"/>
              </a:tblGrid>
              <a:tr h="267660">
                <a:tc>
                  <a:txBody>
                    <a:bodyPr/>
                    <a:lstStyle/>
                    <a:p>
                      <a:r>
                        <a:rPr lang="en-US" sz="1200" smtClean="0"/>
                        <a:t>Id</a:t>
                      </a:r>
                      <a:endParaRPr lang="en-US" sz="1200"/>
                    </a:p>
                  </a:txBody>
                  <a:tcPr/>
                </a:tc>
                <a:tc>
                  <a:txBody>
                    <a:bodyPr/>
                    <a:lstStyle/>
                    <a:p>
                      <a:r>
                        <a:rPr lang="en-US" sz="1200" smtClean="0"/>
                        <a:t>Name</a:t>
                      </a:r>
                      <a:endParaRPr lang="en-US" sz="1200"/>
                    </a:p>
                  </a:txBody>
                  <a:tcPr/>
                </a:tc>
              </a:tr>
              <a:tr h="242883">
                <a:tc>
                  <a:txBody>
                    <a:bodyPr/>
                    <a:lstStyle/>
                    <a:p>
                      <a:r>
                        <a:rPr lang="en-US" sz="1200" b="1" smtClean="0"/>
                        <a:t>1</a:t>
                      </a:r>
                      <a:endParaRPr lang="en-US" sz="1200" b="1"/>
                    </a:p>
                  </a:txBody>
                  <a:tcPr/>
                </a:tc>
                <a:tc>
                  <a:txBody>
                    <a:bodyPr/>
                    <a:lstStyle/>
                    <a:p>
                      <a:r>
                        <a:rPr lang="en-US" sz="1200" b="1" smtClean="0"/>
                        <a:t>Weekday</a:t>
                      </a:r>
                      <a:endParaRPr lang="en-US" sz="1200" b="1"/>
                    </a:p>
                  </a:txBody>
                  <a:tcPr/>
                </a:tc>
              </a:tr>
              <a:tr h="242883">
                <a:tc>
                  <a:txBody>
                    <a:bodyPr/>
                    <a:lstStyle/>
                    <a:p>
                      <a:r>
                        <a:rPr lang="en-US" sz="1200" b="1" smtClean="0"/>
                        <a:t>2</a:t>
                      </a:r>
                      <a:endParaRPr lang="en-US" sz="1200" b="1"/>
                    </a:p>
                  </a:txBody>
                  <a:tcPr/>
                </a:tc>
                <a:tc>
                  <a:txBody>
                    <a:bodyPr/>
                    <a:lstStyle/>
                    <a:p>
                      <a:r>
                        <a:rPr lang="en-US" sz="1200" b="1" smtClean="0"/>
                        <a:t>Weekend</a:t>
                      </a:r>
                      <a:endParaRPr lang="en-US" sz="1200" b="1"/>
                    </a:p>
                  </a:txBody>
                  <a:tcPr/>
                </a:tc>
              </a:tr>
              <a:tr h="272249">
                <a:tc>
                  <a:txBody>
                    <a:bodyPr/>
                    <a:lstStyle/>
                    <a:p>
                      <a:r>
                        <a:rPr lang="en-US" sz="1200" b="1" smtClean="0"/>
                        <a:t>3</a:t>
                      </a:r>
                      <a:endParaRPr lang="en-US" sz="1200" b="1"/>
                    </a:p>
                  </a:txBody>
                  <a:tcPr/>
                </a:tc>
                <a:tc>
                  <a:txBody>
                    <a:bodyPr/>
                    <a:lstStyle/>
                    <a:p>
                      <a:r>
                        <a:rPr lang="en-US" sz="1200" b="1" smtClean="0"/>
                        <a:t>Holiday</a:t>
                      </a:r>
                      <a:endParaRPr lang="en-US" sz="1200" b="1"/>
                    </a:p>
                  </a:txBody>
                  <a:tcPr/>
                </a:tc>
              </a:tr>
            </a:tbl>
          </a:graphicData>
        </a:graphic>
      </p:graphicFrame>
      <p:graphicFrame>
        <p:nvGraphicFramePr>
          <p:cNvPr id="91" name="Table 90"/>
          <p:cNvGraphicFramePr>
            <a:graphicFrameLocks noGrp="1"/>
          </p:cNvGraphicFramePr>
          <p:nvPr>
            <p:extLst>
              <p:ext uri="{D42A27DB-BD31-4B8C-83A1-F6EECF244321}">
                <p14:modId xmlns:p14="http://schemas.microsoft.com/office/powerpoint/2010/main" val="3922054441"/>
              </p:ext>
            </p:extLst>
          </p:nvPr>
        </p:nvGraphicFramePr>
        <p:xfrm>
          <a:off x="2971800" y="4343400"/>
          <a:ext cx="3286479" cy="1371600"/>
        </p:xfrm>
        <a:graphic>
          <a:graphicData uri="http://schemas.openxmlformats.org/drawingml/2006/table">
            <a:tbl>
              <a:tblPr firstRow="1" bandRow="1">
                <a:tableStyleId>{5C22544A-7EE6-4342-B048-85BDC9FD1C3A}</a:tableStyleId>
              </a:tblPr>
              <a:tblGrid>
                <a:gridCol w="1095493"/>
                <a:gridCol w="1095493"/>
                <a:gridCol w="1095493"/>
              </a:tblGrid>
              <a:tr h="228600">
                <a:tc>
                  <a:txBody>
                    <a:bodyPr/>
                    <a:lstStyle/>
                    <a:p>
                      <a:r>
                        <a:rPr lang="en-US" sz="1200" smtClean="0"/>
                        <a:t>Id</a:t>
                      </a:r>
                      <a:endParaRPr lang="en-US" sz="1200"/>
                    </a:p>
                  </a:txBody>
                  <a:tcPr/>
                </a:tc>
                <a:tc>
                  <a:txBody>
                    <a:bodyPr/>
                    <a:lstStyle/>
                    <a:p>
                      <a:r>
                        <a:rPr lang="en-US" sz="1200" smtClean="0"/>
                        <a:t>Name</a:t>
                      </a:r>
                      <a:endParaRPr lang="en-US" sz="1200"/>
                    </a:p>
                  </a:txBody>
                  <a:tcPr/>
                </a:tc>
                <a:tc>
                  <a:txBody>
                    <a:bodyPr/>
                    <a:lstStyle/>
                    <a:p>
                      <a:r>
                        <a:rPr lang="en-US" sz="1200" smtClean="0"/>
                        <a:t>Cost</a:t>
                      </a:r>
                      <a:endParaRPr lang="en-US" sz="1200"/>
                    </a:p>
                  </a:txBody>
                  <a:tcPr/>
                </a:tc>
              </a:tr>
              <a:tr h="228600">
                <a:tc>
                  <a:txBody>
                    <a:bodyPr/>
                    <a:lstStyle/>
                    <a:p>
                      <a:r>
                        <a:rPr lang="en-US" sz="1200" b="1" smtClean="0"/>
                        <a:t>2</a:t>
                      </a:r>
                      <a:endParaRPr lang="en-US" sz="1200" b="1"/>
                    </a:p>
                  </a:txBody>
                  <a:tcPr/>
                </a:tc>
                <a:tc>
                  <a:txBody>
                    <a:bodyPr/>
                    <a:lstStyle/>
                    <a:p>
                      <a:r>
                        <a:rPr lang="en-US" sz="1200" b="1" smtClean="0"/>
                        <a:t>Item 2</a:t>
                      </a:r>
                      <a:endParaRPr lang="en-US" sz="1200" b="1"/>
                    </a:p>
                  </a:txBody>
                  <a:tcPr/>
                </a:tc>
                <a:tc>
                  <a:txBody>
                    <a:bodyPr/>
                    <a:lstStyle/>
                    <a:p>
                      <a:r>
                        <a:rPr lang="en-US" sz="1200" b="1" smtClean="0"/>
                        <a:t>10</a:t>
                      </a:r>
                      <a:endParaRPr lang="en-US" sz="1200" b="1"/>
                    </a:p>
                  </a:txBody>
                  <a:tcPr/>
                </a:tc>
              </a:tr>
              <a:tr h="228600">
                <a:tc>
                  <a:txBody>
                    <a:bodyPr/>
                    <a:lstStyle/>
                    <a:p>
                      <a:r>
                        <a:rPr lang="en-US" sz="1200" b="1" smtClean="0"/>
                        <a:t>3</a:t>
                      </a:r>
                      <a:endParaRPr lang="en-US" sz="1200" b="1"/>
                    </a:p>
                  </a:txBody>
                  <a:tcPr/>
                </a:tc>
                <a:tc>
                  <a:txBody>
                    <a:bodyPr/>
                    <a:lstStyle/>
                    <a:p>
                      <a:r>
                        <a:rPr lang="en-US" sz="1200" b="1" smtClean="0"/>
                        <a:t>Item 3</a:t>
                      </a:r>
                      <a:endParaRPr lang="en-US" sz="1200" b="1"/>
                    </a:p>
                  </a:txBody>
                  <a:tcPr/>
                </a:tc>
                <a:tc>
                  <a:txBody>
                    <a:bodyPr/>
                    <a:lstStyle/>
                    <a:p>
                      <a:r>
                        <a:rPr lang="en-US" sz="1200" b="1" smtClean="0"/>
                        <a:t>20</a:t>
                      </a:r>
                      <a:endParaRPr lang="en-US" sz="1200" b="1"/>
                    </a:p>
                  </a:txBody>
                  <a:tcPr/>
                </a:tc>
              </a:tr>
              <a:tr h="228600">
                <a:tc>
                  <a:txBody>
                    <a:bodyPr/>
                    <a:lstStyle/>
                    <a:p>
                      <a:r>
                        <a:rPr lang="en-US" sz="1200" b="1" smtClean="0"/>
                        <a:t>5</a:t>
                      </a:r>
                      <a:endParaRPr lang="en-US" sz="1200" b="1"/>
                    </a:p>
                  </a:txBody>
                  <a:tcPr/>
                </a:tc>
                <a:tc>
                  <a:txBody>
                    <a:bodyPr/>
                    <a:lstStyle/>
                    <a:p>
                      <a:r>
                        <a:rPr lang="en-US" sz="1200" b="1" smtClean="0"/>
                        <a:t>Item 5</a:t>
                      </a:r>
                      <a:endParaRPr lang="en-US" sz="1200" b="1"/>
                    </a:p>
                  </a:txBody>
                  <a:tcPr/>
                </a:tc>
                <a:tc>
                  <a:txBody>
                    <a:bodyPr/>
                    <a:lstStyle/>
                    <a:p>
                      <a:r>
                        <a:rPr lang="en-US" sz="1200" b="1" smtClean="0"/>
                        <a:t>15</a:t>
                      </a:r>
                      <a:endParaRPr lang="en-US" sz="1200" b="1"/>
                    </a:p>
                  </a:txBody>
                  <a:tcPr/>
                </a:tc>
              </a:tr>
              <a:tr h="228600">
                <a:tc>
                  <a:txBody>
                    <a:bodyPr/>
                    <a:lstStyle/>
                    <a:p>
                      <a:r>
                        <a:rPr lang="en-US" sz="1200" b="1" smtClean="0"/>
                        <a:t>7</a:t>
                      </a:r>
                      <a:endParaRPr lang="en-US" sz="1200" b="1"/>
                    </a:p>
                  </a:txBody>
                  <a:tcPr/>
                </a:tc>
                <a:tc>
                  <a:txBody>
                    <a:bodyPr/>
                    <a:lstStyle/>
                    <a:p>
                      <a:r>
                        <a:rPr lang="en-US" sz="1200" b="1" smtClean="0"/>
                        <a:t>Item 7</a:t>
                      </a:r>
                      <a:endParaRPr lang="en-US" sz="1200" b="1"/>
                    </a:p>
                  </a:txBody>
                  <a:tcPr/>
                </a:tc>
                <a:tc>
                  <a:txBody>
                    <a:bodyPr/>
                    <a:lstStyle/>
                    <a:p>
                      <a:r>
                        <a:rPr lang="en-US" sz="1200" b="1" smtClean="0"/>
                        <a:t>40</a:t>
                      </a:r>
                      <a:endParaRPr lang="en-US" sz="1200" b="1"/>
                    </a:p>
                  </a:txBody>
                  <a:tcPr/>
                </a:tc>
              </a:tr>
            </a:tbl>
          </a:graphicData>
        </a:graphic>
      </p:graphicFrame>
      <p:sp>
        <p:nvSpPr>
          <p:cNvPr id="92" name="Slide Number Placeholder 91"/>
          <p:cNvSpPr>
            <a:spLocks noGrp="1"/>
          </p:cNvSpPr>
          <p:nvPr>
            <p:ph type="sldNum" sz="quarter" idx="12"/>
          </p:nvPr>
        </p:nvSpPr>
        <p:spPr/>
        <p:txBody>
          <a:bodyPr/>
          <a:lstStyle/>
          <a:p>
            <a:fld id="{845E3117-1AE7-4ACC-839B-C69B4E3F6E58}" type="slidenum">
              <a:rPr lang="en-US" smtClean="0"/>
              <a:pPr/>
              <a:t>10</a:t>
            </a:fld>
            <a:endParaRPr lang="en-US"/>
          </a:p>
        </p:txBody>
      </p:sp>
    </p:spTree>
    <p:extLst>
      <p:ext uri="{BB962C8B-B14F-4D97-AF65-F5344CB8AC3E}">
        <p14:creationId xmlns:p14="http://schemas.microsoft.com/office/powerpoint/2010/main" val="122753544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smtClean="0"/>
              <a:t>Phương pháp khuyến nghị nhiều chiều</a:t>
            </a:r>
            <a:endParaRPr lang="en-US" sz="2800"/>
          </a:p>
        </p:txBody>
      </p:sp>
      <p:sp>
        <p:nvSpPr>
          <p:cNvPr id="4" name="Footer Placeholder 3"/>
          <p:cNvSpPr>
            <a:spLocks noGrp="1"/>
          </p:cNvSpPr>
          <p:nvPr>
            <p:ph type="ftr" sz="quarter" idx="11"/>
          </p:nvPr>
        </p:nvSpPr>
        <p:spPr/>
        <p:txBody>
          <a:bodyPr/>
          <a:lstStyle/>
          <a:p>
            <a:r>
              <a:rPr lang="en-US" smtClean="0"/>
              <a:t>http://www.uit.edu.vn</a:t>
            </a:r>
            <a:endParaRPr lang="en-US"/>
          </a:p>
        </p:txBody>
      </p:sp>
      <p:sp>
        <p:nvSpPr>
          <p:cNvPr id="7" name="TextBox 6"/>
          <p:cNvSpPr txBox="1"/>
          <p:nvPr/>
        </p:nvSpPr>
        <p:spPr>
          <a:xfrm>
            <a:off x="1965429" y="6107668"/>
            <a:ext cx="5044971" cy="369332"/>
          </a:xfrm>
          <a:prstGeom prst="rect">
            <a:avLst/>
          </a:prstGeom>
          <a:noFill/>
        </p:spPr>
        <p:txBody>
          <a:bodyPr wrap="none" rtlCol="0">
            <a:spAutoFit/>
          </a:bodyPr>
          <a:lstStyle/>
          <a:p>
            <a:r>
              <a:rPr lang="en-US" smtClean="0"/>
              <a:t>Thông tin ngữ cảnh trong hệ thống khuyến nghị</a:t>
            </a:r>
            <a:endParaRPr lang="en-US"/>
          </a:p>
        </p:txBody>
      </p:sp>
      <p:sp>
        <p:nvSpPr>
          <p:cNvPr id="3" name="Slide Number Placeholder 2"/>
          <p:cNvSpPr>
            <a:spLocks noGrp="1"/>
          </p:cNvSpPr>
          <p:nvPr>
            <p:ph type="sldNum" sz="quarter" idx="12"/>
          </p:nvPr>
        </p:nvSpPr>
        <p:spPr/>
        <p:txBody>
          <a:bodyPr/>
          <a:lstStyle/>
          <a:p>
            <a:fld id="{845E3117-1AE7-4ACC-839B-C69B4E3F6E58}" type="slidenum">
              <a:rPr lang="en-US" smtClean="0"/>
              <a:pPr/>
              <a:t>11</a:t>
            </a:fld>
            <a:endParaRPr lang="en-US"/>
          </a:p>
        </p:txBody>
      </p:sp>
      <p:sp>
        <p:nvSpPr>
          <p:cNvPr id="5" name="Rectangle 4"/>
          <p:cNvSpPr/>
          <p:nvPr/>
        </p:nvSpPr>
        <p:spPr>
          <a:xfrm>
            <a:off x="990600" y="1295400"/>
            <a:ext cx="1981200" cy="6858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3810000" y="1295400"/>
            <a:ext cx="1981200" cy="6858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6553200" y="1295400"/>
            <a:ext cx="1981200" cy="6858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990600" y="3333750"/>
            <a:ext cx="1981200" cy="6858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810000" y="3333750"/>
            <a:ext cx="1981200" cy="6858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6553200" y="3333750"/>
            <a:ext cx="1981200" cy="6858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990600" y="5334000"/>
            <a:ext cx="1981200" cy="6858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3810000" y="5334000"/>
            <a:ext cx="1981200" cy="6858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6553200" y="5334000"/>
            <a:ext cx="1981200" cy="6858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990600" y="2286000"/>
            <a:ext cx="1981200" cy="6858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3810000" y="4343400"/>
            <a:ext cx="1981200" cy="6858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Arrow Connector 18"/>
          <p:cNvCxnSpPr>
            <a:stCxn id="5" idx="2"/>
            <a:endCxn id="17" idx="0"/>
          </p:cNvCxnSpPr>
          <p:nvPr/>
        </p:nvCxnSpPr>
        <p:spPr>
          <a:xfrm>
            <a:off x="1981200" y="1981200"/>
            <a:ext cx="0" cy="30480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17" idx="2"/>
            <a:endCxn id="11" idx="0"/>
          </p:cNvCxnSpPr>
          <p:nvPr/>
        </p:nvCxnSpPr>
        <p:spPr>
          <a:xfrm>
            <a:off x="1981200" y="2971800"/>
            <a:ext cx="0" cy="36195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11" idx="2"/>
            <a:endCxn id="14" idx="0"/>
          </p:cNvCxnSpPr>
          <p:nvPr/>
        </p:nvCxnSpPr>
        <p:spPr>
          <a:xfrm>
            <a:off x="1981200" y="4019550"/>
            <a:ext cx="0" cy="131445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9" idx="2"/>
            <a:endCxn id="12" idx="0"/>
          </p:cNvCxnSpPr>
          <p:nvPr/>
        </p:nvCxnSpPr>
        <p:spPr>
          <a:xfrm>
            <a:off x="4800600" y="1981200"/>
            <a:ext cx="0" cy="135255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12" idx="2"/>
            <a:endCxn id="18" idx="0"/>
          </p:cNvCxnSpPr>
          <p:nvPr/>
        </p:nvCxnSpPr>
        <p:spPr>
          <a:xfrm>
            <a:off x="4800600" y="4019550"/>
            <a:ext cx="0" cy="32385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stCxn id="18" idx="2"/>
            <a:endCxn id="15" idx="0"/>
          </p:cNvCxnSpPr>
          <p:nvPr/>
        </p:nvCxnSpPr>
        <p:spPr>
          <a:xfrm>
            <a:off x="4800600" y="5029200"/>
            <a:ext cx="0" cy="30480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stCxn id="10" idx="2"/>
            <a:endCxn id="13" idx="0"/>
          </p:cNvCxnSpPr>
          <p:nvPr/>
        </p:nvCxnSpPr>
        <p:spPr>
          <a:xfrm>
            <a:off x="7543800" y="1981200"/>
            <a:ext cx="0" cy="135255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stCxn id="13" idx="2"/>
            <a:endCxn id="16" idx="0"/>
          </p:cNvCxnSpPr>
          <p:nvPr/>
        </p:nvCxnSpPr>
        <p:spPr>
          <a:xfrm>
            <a:off x="7543800" y="4019550"/>
            <a:ext cx="0" cy="131445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1311786" y="1295400"/>
            <a:ext cx="1338828" cy="584775"/>
          </a:xfrm>
          <a:prstGeom prst="rect">
            <a:avLst/>
          </a:prstGeom>
          <a:noFill/>
        </p:spPr>
        <p:txBody>
          <a:bodyPr wrap="none" rtlCol="0">
            <a:spAutoFit/>
          </a:bodyPr>
          <a:lstStyle/>
          <a:p>
            <a:pPr algn="ctr"/>
            <a:r>
              <a:rPr lang="en-US" sz="1600" b="1" smtClean="0"/>
              <a:t>Data</a:t>
            </a:r>
          </a:p>
          <a:p>
            <a:pPr algn="ctr"/>
            <a:r>
              <a:rPr lang="en-US" sz="1600" smtClean="0"/>
              <a:t>U x I x C x R</a:t>
            </a:r>
            <a:endParaRPr lang="en-US" sz="1600"/>
          </a:p>
        </p:txBody>
      </p:sp>
      <p:sp>
        <p:nvSpPr>
          <p:cNvPr id="35" name="TextBox 34"/>
          <p:cNvSpPr txBox="1"/>
          <p:nvPr/>
        </p:nvSpPr>
        <p:spPr>
          <a:xfrm>
            <a:off x="4131186" y="1320140"/>
            <a:ext cx="1338828" cy="584775"/>
          </a:xfrm>
          <a:prstGeom prst="rect">
            <a:avLst/>
          </a:prstGeom>
          <a:noFill/>
        </p:spPr>
        <p:txBody>
          <a:bodyPr wrap="none" rtlCol="0">
            <a:spAutoFit/>
          </a:bodyPr>
          <a:lstStyle/>
          <a:p>
            <a:pPr algn="ctr"/>
            <a:r>
              <a:rPr lang="en-US" sz="1600" b="1" smtClean="0"/>
              <a:t>Data</a:t>
            </a:r>
          </a:p>
          <a:p>
            <a:pPr algn="ctr"/>
            <a:r>
              <a:rPr lang="en-US" sz="1600" smtClean="0"/>
              <a:t>U x I x C x R</a:t>
            </a:r>
            <a:endParaRPr lang="en-US" sz="1600"/>
          </a:p>
        </p:txBody>
      </p:sp>
      <p:sp>
        <p:nvSpPr>
          <p:cNvPr id="36" name="TextBox 35"/>
          <p:cNvSpPr txBox="1"/>
          <p:nvPr/>
        </p:nvSpPr>
        <p:spPr>
          <a:xfrm>
            <a:off x="6874386" y="1295399"/>
            <a:ext cx="1338828" cy="584775"/>
          </a:xfrm>
          <a:prstGeom prst="rect">
            <a:avLst/>
          </a:prstGeom>
          <a:noFill/>
        </p:spPr>
        <p:txBody>
          <a:bodyPr wrap="none" rtlCol="0">
            <a:spAutoFit/>
          </a:bodyPr>
          <a:lstStyle/>
          <a:p>
            <a:pPr algn="ctr"/>
            <a:r>
              <a:rPr lang="en-US" sz="1600" b="1" smtClean="0"/>
              <a:t>Data</a:t>
            </a:r>
          </a:p>
          <a:p>
            <a:pPr algn="ctr"/>
            <a:r>
              <a:rPr lang="en-US" sz="1600" smtClean="0"/>
              <a:t>U x I x C x R</a:t>
            </a:r>
            <a:endParaRPr lang="en-US" sz="1600"/>
          </a:p>
        </p:txBody>
      </p:sp>
      <p:sp>
        <p:nvSpPr>
          <p:cNvPr id="37" name="TextBox 36"/>
          <p:cNvSpPr txBox="1"/>
          <p:nvPr/>
        </p:nvSpPr>
        <p:spPr>
          <a:xfrm>
            <a:off x="892862" y="2276104"/>
            <a:ext cx="2145139" cy="584775"/>
          </a:xfrm>
          <a:prstGeom prst="rect">
            <a:avLst/>
          </a:prstGeom>
          <a:noFill/>
        </p:spPr>
        <p:txBody>
          <a:bodyPr wrap="none" rtlCol="0">
            <a:spAutoFit/>
          </a:bodyPr>
          <a:lstStyle/>
          <a:p>
            <a:pPr algn="ctr"/>
            <a:r>
              <a:rPr lang="en-US" sz="1600" b="1" smtClean="0"/>
              <a:t>Contextualized Data</a:t>
            </a:r>
          </a:p>
          <a:p>
            <a:pPr algn="ctr"/>
            <a:r>
              <a:rPr lang="en-US" sz="1600" smtClean="0"/>
              <a:t>U x I x R</a:t>
            </a:r>
            <a:endParaRPr lang="en-US" sz="1600"/>
          </a:p>
        </p:txBody>
      </p:sp>
      <p:sp>
        <p:nvSpPr>
          <p:cNvPr id="38" name="TextBox 37"/>
          <p:cNvSpPr txBox="1"/>
          <p:nvPr/>
        </p:nvSpPr>
        <p:spPr>
          <a:xfrm>
            <a:off x="1017637" y="3322864"/>
            <a:ext cx="1927130" cy="584775"/>
          </a:xfrm>
          <a:prstGeom prst="rect">
            <a:avLst/>
          </a:prstGeom>
          <a:noFill/>
        </p:spPr>
        <p:txBody>
          <a:bodyPr wrap="none" rtlCol="0">
            <a:spAutoFit/>
          </a:bodyPr>
          <a:lstStyle/>
          <a:p>
            <a:pPr algn="ctr"/>
            <a:r>
              <a:rPr lang="en-US" sz="1600" b="1" smtClean="0"/>
              <a:t>2D Recommender</a:t>
            </a:r>
          </a:p>
          <a:p>
            <a:pPr algn="ctr"/>
            <a:r>
              <a:rPr lang="en-US" sz="1600" smtClean="0"/>
              <a:t>U x I → R</a:t>
            </a:r>
            <a:endParaRPr lang="en-US" sz="1600"/>
          </a:p>
        </p:txBody>
      </p:sp>
      <p:sp>
        <p:nvSpPr>
          <p:cNvPr id="39" name="TextBox 38"/>
          <p:cNvSpPr txBox="1"/>
          <p:nvPr/>
        </p:nvSpPr>
        <p:spPr>
          <a:xfrm>
            <a:off x="3864069" y="3307772"/>
            <a:ext cx="1927130" cy="584775"/>
          </a:xfrm>
          <a:prstGeom prst="rect">
            <a:avLst/>
          </a:prstGeom>
          <a:noFill/>
        </p:spPr>
        <p:txBody>
          <a:bodyPr wrap="none" rtlCol="0">
            <a:spAutoFit/>
          </a:bodyPr>
          <a:lstStyle/>
          <a:p>
            <a:pPr algn="ctr"/>
            <a:r>
              <a:rPr lang="en-US" sz="1600" b="1" smtClean="0"/>
              <a:t>2D Recommender</a:t>
            </a:r>
          </a:p>
          <a:p>
            <a:pPr algn="ctr"/>
            <a:r>
              <a:rPr lang="en-US" sz="1600" smtClean="0"/>
              <a:t>U x I → R</a:t>
            </a:r>
            <a:endParaRPr lang="en-US" sz="1600"/>
          </a:p>
        </p:txBody>
      </p:sp>
      <p:sp>
        <p:nvSpPr>
          <p:cNvPr id="40" name="TextBox 39"/>
          <p:cNvSpPr txBox="1"/>
          <p:nvPr/>
        </p:nvSpPr>
        <p:spPr>
          <a:xfrm>
            <a:off x="6578415" y="3333750"/>
            <a:ext cx="1984839" cy="584775"/>
          </a:xfrm>
          <a:prstGeom prst="rect">
            <a:avLst/>
          </a:prstGeom>
          <a:noFill/>
        </p:spPr>
        <p:txBody>
          <a:bodyPr wrap="none" rtlCol="0">
            <a:spAutoFit/>
          </a:bodyPr>
          <a:lstStyle/>
          <a:p>
            <a:pPr algn="ctr"/>
            <a:r>
              <a:rPr lang="en-US" sz="1600" b="1"/>
              <a:t>M</a:t>
            </a:r>
            <a:r>
              <a:rPr lang="en-US" sz="1600" b="1" smtClean="0"/>
              <a:t>D Recommender</a:t>
            </a:r>
          </a:p>
          <a:p>
            <a:pPr algn="ctr"/>
            <a:r>
              <a:rPr lang="en-US" sz="1600" smtClean="0"/>
              <a:t>U x I x C→ R</a:t>
            </a:r>
            <a:endParaRPr lang="en-US" sz="1600"/>
          </a:p>
        </p:txBody>
      </p:sp>
      <p:sp>
        <p:nvSpPr>
          <p:cNvPr id="41" name="TextBox 40"/>
          <p:cNvSpPr txBox="1"/>
          <p:nvPr/>
        </p:nvSpPr>
        <p:spPr>
          <a:xfrm>
            <a:off x="1088172" y="5334000"/>
            <a:ext cx="1786066" cy="738664"/>
          </a:xfrm>
          <a:prstGeom prst="rect">
            <a:avLst/>
          </a:prstGeom>
          <a:noFill/>
        </p:spPr>
        <p:txBody>
          <a:bodyPr wrap="none" rtlCol="0">
            <a:spAutoFit/>
          </a:bodyPr>
          <a:lstStyle/>
          <a:p>
            <a:pPr algn="ctr"/>
            <a:r>
              <a:rPr lang="en-US" sz="1400" b="1" smtClean="0"/>
              <a:t>Contextual </a:t>
            </a:r>
          </a:p>
          <a:p>
            <a:pPr algn="ctr"/>
            <a:r>
              <a:rPr lang="en-US" sz="1400" b="1" smtClean="0"/>
              <a:t>Recommendations</a:t>
            </a:r>
          </a:p>
          <a:p>
            <a:pPr algn="ctr"/>
            <a:r>
              <a:rPr lang="en-US" sz="1400"/>
              <a:t>i</a:t>
            </a:r>
            <a:r>
              <a:rPr lang="en-US" sz="1400" smtClean="0"/>
              <a:t>1, i2, i3 …</a:t>
            </a:r>
            <a:endParaRPr lang="en-US" sz="1400"/>
          </a:p>
        </p:txBody>
      </p:sp>
      <p:sp>
        <p:nvSpPr>
          <p:cNvPr id="42" name="TextBox 41"/>
          <p:cNvSpPr txBox="1"/>
          <p:nvPr/>
        </p:nvSpPr>
        <p:spPr>
          <a:xfrm>
            <a:off x="3907567" y="5307568"/>
            <a:ext cx="1786066" cy="738664"/>
          </a:xfrm>
          <a:prstGeom prst="rect">
            <a:avLst/>
          </a:prstGeom>
          <a:noFill/>
        </p:spPr>
        <p:txBody>
          <a:bodyPr wrap="none" rtlCol="0">
            <a:spAutoFit/>
          </a:bodyPr>
          <a:lstStyle/>
          <a:p>
            <a:pPr algn="ctr"/>
            <a:r>
              <a:rPr lang="en-US" sz="1400" b="1" smtClean="0"/>
              <a:t>Contextual </a:t>
            </a:r>
          </a:p>
          <a:p>
            <a:pPr algn="ctr"/>
            <a:r>
              <a:rPr lang="en-US" sz="1400" b="1" smtClean="0"/>
              <a:t>Recommendations</a:t>
            </a:r>
          </a:p>
          <a:p>
            <a:pPr algn="ctr"/>
            <a:r>
              <a:rPr lang="en-US" sz="1400"/>
              <a:t>i</a:t>
            </a:r>
            <a:r>
              <a:rPr lang="en-US" sz="1400" smtClean="0"/>
              <a:t>1, i2, i3 …</a:t>
            </a:r>
            <a:endParaRPr lang="en-US" sz="1400"/>
          </a:p>
        </p:txBody>
      </p:sp>
      <p:sp>
        <p:nvSpPr>
          <p:cNvPr id="43" name="TextBox 42"/>
          <p:cNvSpPr txBox="1"/>
          <p:nvPr/>
        </p:nvSpPr>
        <p:spPr>
          <a:xfrm>
            <a:off x="6650767" y="5334000"/>
            <a:ext cx="1786066" cy="738664"/>
          </a:xfrm>
          <a:prstGeom prst="rect">
            <a:avLst/>
          </a:prstGeom>
          <a:noFill/>
        </p:spPr>
        <p:txBody>
          <a:bodyPr wrap="none" rtlCol="0">
            <a:spAutoFit/>
          </a:bodyPr>
          <a:lstStyle/>
          <a:p>
            <a:pPr algn="ctr"/>
            <a:r>
              <a:rPr lang="en-US" sz="1400" b="1" smtClean="0"/>
              <a:t>Contextual </a:t>
            </a:r>
          </a:p>
          <a:p>
            <a:pPr algn="ctr"/>
            <a:r>
              <a:rPr lang="en-US" sz="1400" b="1" smtClean="0"/>
              <a:t>Recommendations</a:t>
            </a:r>
          </a:p>
          <a:p>
            <a:pPr algn="ctr"/>
            <a:r>
              <a:rPr lang="en-US" sz="1400"/>
              <a:t>i</a:t>
            </a:r>
            <a:r>
              <a:rPr lang="en-US" sz="1400" smtClean="0"/>
              <a:t>1, i2, i3 …</a:t>
            </a:r>
            <a:endParaRPr lang="en-US" sz="1400"/>
          </a:p>
        </p:txBody>
      </p:sp>
      <p:sp>
        <p:nvSpPr>
          <p:cNvPr id="44" name="TextBox 43"/>
          <p:cNvSpPr txBox="1"/>
          <p:nvPr/>
        </p:nvSpPr>
        <p:spPr>
          <a:xfrm>
            <a:off x="3934601" y="4424690"/>
            <a:ext cx="1786065" cy="523220"/>
          </a:xfrm>
          <a:prstGeom prst="rect">
            <a:avLst/>
          </a:prstGeom>
          <a:noFill/>
        </p:spPr>
        <p:txBody>
          <a:bodyPr wrap="none" rtlCol="0">
            <a:spAutoFit/>
          </a:bodyPr>
          <a:lstStyle/>
          <a:p>
            <a:pPr algn="ctr"/>
            <a:r>
              <a:rPr lang="en-US" sz="1400" b="1" smtClean="0"/>
              <a:t>Recommendations</a:t>
            </a:r>
          </a:p>
          <a:p>
            <a:pPr algn="ctr"/>
            <a:r>
              <a:rPr lang="en-US" sz="1400"/>
              <a:t>i</a:t>
            </a:r>
            <a:r>
              <a:rPr lang="en-US" sz="1400" smtClean="0"/>
              <a:t>1, i2, i3 …</a:t>
            </a:r>
            <a:endParaRPr lang="en-US" sz="1400"/>
          </a:p>
        </p:txBody>
      </p:sp>
      <p:sp>
        <p:nvSpPr>
          <p:cNvPr id="45" name="TextBox 44"/>
          <p:cNvSpPr txBox="1"/>
          <p:nvPr/>
        </p:nvSpPr>
        <p:spPr>
          <a:xfrm>
            <a:off x="538118" y="1948934"/>
            <a:ext cx="300082" cy="369332"/>
          </a:xfrm>
          <a:prstGeom prst="rect">
            <a:avLst/>
          </a:prstGeom>
          <a:noFill/>
        </p:spPr>
        <p:txBody>
          <a:bodyPr wrap="none" rtlCol="0">
            <a:spAutoFit/>
          </a:bodyPr>
          <a:lstStyle/>
          <a:p>
            <a:r>
              <a:rPr lang="en-US" smtClean="0"/>
              <a:t>c</a:t>
            </a:r>
            <a:endParaRPr lang="en-US"/>
          </a:p>
        </p:txBody>
      </p:sp>
      <p:sp>
        <p:nvSpPr>
          <p:cNvPr id="46" name="TextBox 45"/>
          <p:cNvSpPr txBox="1"/>
          <p:nvPr/>
        </p:nvSpPr>
        <p:spPr>
          <a:xfrm>
            <a:off x="525294" y="3996809"/>
            <a:ext cx="312906" cy="369332"/>
          </a:xfrm>
          <a:prstGeom prst="rect">
            <a:avLst/>
          </a:prstGeom>
          <a:noFill/>
        </p:spPr>
        <p:txBody>
          <a:bodyPr wrap="none" rtlCol="0">
            <a:spAutoFit/>
          </a:bodyPr>
          <a:lstStyle/>
          <a:p>
            <a:r>
              <a:rPr lang="en-US"/>
              <a:t>u</a:t>
            </a:r>
          </a:p>
        </p:txBody>
      </p:sp>
      <p:cxnSp>
        <p:nvCxnSpPr>
          <p:cNvPr id="48" name="Straight Arrow Connector 47"/>
          <p:cNvCxnSpPr>
            <a:stCxn id="45" idx="3"/>
          </p:cNvCxnSpPr>
          <p:nvPr/>
        </p:nvCxnSpPr>
        <p:spPr>
          <a:xfrm>
            <a:off x="838200" y="2133600"/>
            <a:ext cx="990600" cy="0"/>
          </a:xfrm>
          <a:prstGeom prst="straightConnector1">
            <a:avLst/>
          </a:prstGeom>
          <a:ln w="25400">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a:off x="816486" y="4181475"/>
            <a:ext cx="990600" cy="0"/>
          </a:xfrm>
          <a:prstGeom prst="straightConnector1">
            <a:avLst/>
          </a:prstGeom>
          <a:ln w="25400">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3352800" y="3996809"/>
            <a:ext cx="312906" cy="369332"/>
          </a:xfrm>
          <a:prstGeom prst="rect">
            <a:avLst/>
          </a:prstGeom>
          <a:noFill/>
        </p:spPr>
        <p:txBody>
          <a:bodyPr wrap="none" rtlCol="0">
            <a:spAutoFit/>
          </a:bodyPr>
          <a:lstStyle/>
          <a:p>
            <a:r>
              <a:rPr lang="en-US"/>
              <a:t>u</a:t>
            </a:r>
          </a:p>
        </p:txBody>
      </p:sp>
      <p:cxnSp>
        <p:nvCxnSpPr>
          <p:cNvPr id="51" name="Straight Arrow Connector 50"/>
          <p:cNvCxnSpPr/>
          <p:nvPr/>
        </p:nvCxnSpPr>
        <p:spPr>
          <a:xfrm>
            <a:off x="3665706" y="4191000"/>
            <a:ext cx="990600" cy="0"/>
          </a:xfrm>
          <a:prstGeom prst="straightConnector1">
            <a:avLst/>
          </a:prstGeom>
          <a:ln w="25400">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52" name="TextBox 51"/>
          <p:cNvSpPr txBox="1"/>
          <p:nvPr/>
        </p:nvSpPr>
        <p:spPr>
          <a:xfrm>
            <a:off x="3352800" y="4953000"/>
            <a:ext cx="300082" cy="369332"/>
          </a:xfrm>
          <a:prstGeom prst="rect">
            <a:avLst/>
          </a:prstGeom>
          <a:noFill/>
        </p:spPr>
        <p:txBody>
          <a:bodyPr wrap="none" rtlCol="0">
            <a:spAutoFit/>
          </a:bodyPr>
          <a:lstStyle/>
          <a:p>
            <a:r>
              <a:rPr lang="en-US" smtClean="0"/>
              <a:t>c</a:t>
            </a:r>
            <a:endParaRPr lang="en-US"/>
          </a:p>
        </p:txBody>
      </p:sp>
      <p:cxnSp>
        <p:nvCxnSpPr>
          <p:cNvPr id="53" name="Straight Arrow Connector 52"/>
          <p:cNvCxnSpPr/>
          <p:nvPr/>
        </p:nvCxnSpPr>
        <p:spPr>
          <a:xfrm>
            <a:off x="3665706" y="5181600"/>
            <a:ext cx="990600" cy="0"/>
          </a:xfrm>
          <a:prstGeom prst="straightConnector1">
            <a:avLst/>
          </a:prstGeom>
          <a:ln w="25400">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6096000" y="4008477"/>
            <a:ext cx="312906" cy="369332"/>
          </a:xfrm>
          <a:prstGeom prst="rect">
            <a:avLst/>
          </a:prstGeom>
          <a:noFill/>
        </p:spPr>
        <p:txBody>
          <a:bodyPr wrap="none" rtlCol="0">
            <a:spAutoFit/>
          </a:bodyPr>
          <a:lstStyle/>
          <a:p>
            <a:r>
              <a:rPr lang="en-US"/>
              <a:t>u</a:t>
            </a:r>
          </a:p>
        </p:txBody>
      </p:sp>
      <p:sp>
        <p:nvSpPr>
          <p:cNvPr id="56" name="TextBox 55"/>
          <p:cNvSpPr txBox="1"/>
          <p:nvPr/>
        </p:nvSpPr>
        <p:spPr>
          <a:xfrm>
            <a:off x="6096000" y="4355068"/>
            <a:ext cx="300082" cy="369332"/>
          </a:xfrm>
          <a:prstGeom prst="rect">
            <a:avLst/>
          </a:prstGeom>
          <a:noFill/>
        </p:spPr>
        <p:txBody>
          <a:bodyPr wrap="none" rtlCol="0">
            <a:spAutoFit/>
          </a:bodyPr>
          <a:lstStyle/>
          <a:p>
            <a:r>
              <a:rPr lang="en-US" smtClean="0"/>
              <a:t>c</a:t>
            </a:r>
            <a:endParaRPr lang="en-US"/>
          </a:p>
        </p:txBody>
      </p:sp>
      <p:cxnSp>
        <p:nvCxnSpPr>
          <p:cNvPr id="57" name="Straight Arrow Connector 56"/>
          <p:cNvCxnSpPr/>
          <p:nvPr/>
        </p:nvCxnSpPr>
        <p:spPr>
          <a:xfrm>
            <a:off x="6379086" y="4193143"/>
            <a:ext cx="990600" cy="0"/>
          </a:xfrm>
          <a:prstGeom prst="straightConnector1">
            <a:avLst/>
          </a:prstGeom>
          <a:ln w="25400">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p:nvPr/>
        </p:nvCxnSpPr>
        <p:spPr>
          <a:xfrm>
            <a:off x="6379086" y="4539734"/>
            <a:ext cx="990600" cy="0"/>
          </a:xfrm>
          <a:prstGeom prst="straightConnector1">
            <a:avLst/>
          </a:prstGeom>
          <a:ln w="25400">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59" name="TextBox 58"/>
          <p:cNvSpPr txBox="1"/>
          <p:nvPr/>
        </p:nvSpPr>
        <p:spPr>
          <a:xfrm>
            <a:off x="1807086" y="838200"/>
            <a:ext cx="466794" cy="369332"/>
          </a:xfrm>
          <a:prstGeom prst="rect">
            <a:avLst/>
          </a:prstGeom>
          <a:noFill/>
        </p:spPr>
        <p:txBody>
          <a:bodyPr wrap="none" rtlCol="0">
            <a:spAutoFit/>
          </a:bodyPr>
          <a:lstStyle/>
          <a:p>
            <a:r>
              <a:rPr lang="en-US" smtClean="0"/>
              <a:t>(a)</a:t>
            </a:r>
            <a:endParaRPr lang="en-US"/>
          </a:p>
        </p:txBody>
      </p:sp>
      <p:sp>
        <p:nvSpPr>
          <p:cNvPr id="60" name="TextBox 59"/>
          <p:cNvSpPr txBox="1"/>
          <p:nvPr/>
        </p:nvSpPr>
        <p:spPr>
          <a:xfrm>
            <a:off x="4567203" y="838200"/>
            <a:ext cx="466794" cy="369332"/>
          </a:xfrm>
          <a:prstGeom prst="rect">
            <a:avLst/>
          </a:prstGeom>
          <a:noFill/>
        </p:spPr>
        <p:txBody>
          <a:bodyPr wrap="none" rtlCol="0">
            <a:spAutoFit/>
          </a:bodyPr>
          <a:lstStyle/>
          <a:p>
            <a:r>
              <a:rPr lang="en-US" smtClean="0"/>
              <a:t>(b)</a:t>
            </a:r>
            <a:endParaRPr lang="en-US"/>
          </a:p>
        </p:txBody>
      </p:sp>
      <p:sp>
        <p:nvSpPr>
          <p:cNvPr id="61" name="TextBox 60"/>
          <p:cNvSpPr txBox="1"/>
          <p:nvPr/>
        </p:nvSpPr>
        <p:spPr>
          <a:xfrm>
            <a:off x="7310403" y="838200"/>
            <a:ext cx="453970" cy="369332"/>
          </a:xfrm>
          <a:prstGeom prst="rect">
            <a:avLst/>
          </a:prstGeom>
          <a:noFill/>
        </p:spPr>
        <p:txBody>
          <a:bodyPr wrap="none" rtlCol="0">
            <a:spAutoFit/>
          </a:bodyPr>
          <a:lstStyle/>
          <a:p>
            <a:r>
              <a:rPr lang="en-US" smtClean="0"/>
              <a:t>(c)</a:t>
            </a:r>
            <a:endParaRPr lang="en-US"/>
          </a:p>
        </p:txBody>
      </p:sp>
    </p:spTree>
    <p:extLst>
      <p:ext uri="{BB962C8B-B14F-4D97-AF65-F5344CB8AC3E}">
        <p14:creationId xmlns:p14="http://schemas.microsoft.com/office/powerpoint/2010/main" val="34909396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a:xfrm>
            <a:off x="6019800" y="6453187"/>
            <a:ext cx="1790700" cy="307975"/>
          </a:xfrm>
        </p:spPr>
        <p:txBody>
          <a:bodyPr/>
          <a:lstStyle/>
          <a:p>
            <a:r>
              <a:rPr lang="en-US" smtClean="0"/>
              <a:t>http://www.uit.edu.vn</a:t>
            </a:r>
            <a:endParaRPr lang="en-US"/>
          </a:p>
        </p:txBody>
      </p:sp>
      <p:grpSp>
        <p:nvGrpSpPr>
          <p:cNvPr id="18" name="Group 88"/>
          <p:cNvGrpSpPr>
            <a:grpSpLocks/>
          </p:cNvGrpSpPr>
          <p:nvPr/>
        </p:nvGrpSpPr>
        <p:grpSpPr bwMode="auto">
          <a:xfrm>
            <a:off x="1272073" y="1663701"/>
            <a:ext cx="762000" cy="665162"/>
            <a:chOff x="1110" y="2656"/>
            <a:chExt cx="1549" cy="1351"/>
          </a:xfrm>
        </p:grpSpPr>
        <p:sp>
          <p:nvSpPr>
            <p:cNvPr id="19" name="AutoShape 89"/>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 name="AutoShape 90"/>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 name="AutoShape 91"/>
            <p:cNvSpPr>
              <a:spLocks noChangeArrowheads="1"/>
            </p:cNvSpPr>
            <p:nvPr/>
          </p:nvSpPr>
          <p:spPr bwMode="gray">
            <a:xfrm>
              <a:off x="1200" y="2736"/>
              <a:ext cx="1350" cy="1168"/>
            </a:xfrm>
            <a:prstGeom prst="hexagon">
              <a:avLst>
                <a:gd name="adj" fmla="val 28896"/>
                <a:gd name="vf" fmla="val 115470"/>
              </a:avLst>
            </a:prstGeom>
            <a:gradFill rotWithShape="1">
              <a:gsLst>
                <a:gs pos="0">
                  <a:schemeClr val="hlink">
                    <a:gamma/>
                    <a:shade val="46275"/>
                    <a:invGamma/>
                  </a:schemeClr>
                </a:gs>
                <a:gs pos="100000">
                  <a:schemeClr val="hlink"/>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22" name="Group 92"/>
          <p:cNvGrpSpPr>
            <a:grpSpLocks/>
          </p:cNvGrpSpPr>
          <p:nvPr/>
        </p:nvGrpSpPr>
        <p:grpSpPr bwMode="auto">
          <a:xfrm>
            <a:off x="1272073" y="2578101"/>
            <a:ext cx="762000" cy="665162"/>
            <a:chOff x="3174" y="2656"/>
            <a:chExt cx="1549" cy="1351"/>
          </a:xfrm>
        </p:grpSpPr>
        <p:sp>
          <p:nvSpPr>
            <p:cNvPr id="23" name="AutoShape 93"/>
            <p:cNvSpPr>
              <a:spLocks noChangeArrowheads="1"/>
            </p:cNvSpPr>
            <p:nvPr/>
          </p:nvSpPr>
          <p:spPr bwMode="gray">
            <a:xfrm>
              <a:off x="3187"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4" name="AutoShape 94"/>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 name="AutoShape 95"/>
            <p:cNvSpPr>
              <a:spLocks noChangeArrowheads="1"/>
            </p:cNvSpPr>
            <p:nvPr/>
          </p:nvSpPr>
          <p:spPr bwMode="gray">
            <a:xfrm>
              <a:off x="3264" y="2736"/>
              <a:ext cx="1350" cy="1168"/>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26" name="Line 96"/>
          <p:cNvSpPr>
            <a:spLocks noChangeShapeType="1"/>
          </p:cNvSpPr>
          <p:nvPr/>
        </p:nvSpPr>
        <p:spPr bwMode="auto">
          <a:xfrm>
            <a:off x="1881673" y="2273301"/>
            <a:ext cx="6066454" cy="44238"/>
          </a:xfrm>
          <a:prstGeom prst="line">
            <a:avLst/>
          </a:prstGeom>
          <a:noFill/>
          <a:ln w="25400">
            <a:solidFill>
              <a:schemeClr val="tx1"/>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 name="Text Box 97"/>
          <p:cNvSpPr txBox="1">
            <a:spLocks noChangeArrowheads="1"/>
          </p:cNvSpPr>
          <p:nvPr/>
        </p:nvSpPr>
        <p:spPr bwMode="auto">
          <a:xfrm>
            <a:off x="2286000" y="1685926"/>
            <a:ext cx="235513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sz="2400" smtClean="0"/>
              <a:t>Giới thiệu đề tài</a:t>
            </a:r>
            <a:endParaRPr lang="en-US" sz="2400"/>
          </a:p>
        </p:txBody>
      </p:sp>
      <p:sp>
        <p:nvSpPr>
          <p:cNvPr id="28" name="Text Box 98"/>
          <p:cNvSpPr txBox="1">
            <a:spLocks noChangeArrowheads="1"/>
          </p:cNvSpPr>
          <p:nvPr/>
        </p:nvSpPr>
        <p:spPr bwMode="gray">
          <a:xfrm>
            <a:off x="1468923" y="1762126"/>
            <a:ext cx="3540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sz="2400" b="1"/>
              <a:t>1</a:t>
            </a:r>
          </a:p>
        </p:txBody>
      </p:sp>
      <p:sp>
        <p:nvSpPr>
          <p:cNvPr id="29" name="Line 99"/>
          <p:cNvSpPr>
            <a:spLocks noChangeShapeType="1"/>
          </p:cNvSpPr>
          <p:nvPr/>
        </p:nvSpPr>
        <p:spPr bwMode="auto">
          <a:xfrm>
            <a:off x="1881673" y="3187701"/>
            <a:ext cx="6066454" cy="44238"/>
          </a:xfrm>
          <a:prstGeom prst="line">
            <a:avLst/>
          </a:prstGeom>
          <a:noFill/>
          <a:ln w="25400">
            <a:solidFill>
              <a:schemeClr val="tx1"/>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0" name="Text Box 100"/>
          <p:cNvSpPr txBox="1">
            <a:spLocks noChangeArrowheads="1"/>
          </p:cNvSpPr>
          <p:nvPr/>
        </p:nvSpPr>
        <p:spPr bwMode="auto">
          <a:xfrm>
            <a:off x="2286000" y="2600326"/>
            <a:ext cx="566212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sz="2400" smtClean="0"/>
              <a:t>Khảo sát các phương pháp khuyến nghị</a:t>
            </a:r>
            <a:endParaRPr lang="en-US" sz="2400"/>
          </a:p>
        </p:txBody>
      </p:sp>
      <p:sp>
        <p:nvSpPr>
          <p:cNvPr id="31" name="Text Box 101"/>
          <p:cNvSpPr txBox="1">
            <a:spLocks noChangeArrowheads="1"/>
          </p:cNvSpPr>
          <p:nvPr/>
        </p:nvSpPr>
        <p:spPr bwMode="gray">
          <a:xfrm>
            <a:off x="1468923" y="2676526"/>
            <a:ext cx="3540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sz="2400" b="1"/>
              <a:t>2</a:t>
            </a:r>
          </a:p>
        </p:txBody>
      </p:sp>
      <p:grpSp>
        <p:nvGrpSpPr>
          <p:cNvPr id="32" name="Group 102"/>
          <p:cNvGrpSpPr>
            <a:grpSpLocks/>
          </p:cNvGrpSpPr>
          <p:nvPr/>
        </p:nvGrpSpPr>
        <p:grpSpPr bwMode="auto">
          <a:xfrm>
            <a:off x="1272073" y="3470276"/>
            <a:ext cx="762000" cy="665162"/>
            <a:chOff x="1110" y="2656"/>
            <a:chExt cx="1549" cy="1351"/>
          </a:xfrm>
        </p:grpSpPr>
        <p:sp>
          <p:nvSpPr>
            <p:cNvPr id="33" name="AutoShape 103"/>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 name="AutoShape 104"/>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 name="AutoShape 105"/>
            <p:cNvSpPr>
              <a:spLocks noChangeArrowheads="1"/>
            </p:cNvSpPr>
            <p:nvPr/>
          </p:nvSpPr>
          <p:spPr bwMode="gray">
            <a:xfrm>
              <a:off x="1200" y="2736"/>
              <a:ext cx="1350" cy="1168"/>
            </a:xfrm>
            <a:prstGeom prst="hexagon">
              <a:avLst>
                <a:gd name="adj" fmla="val 28896"/>
                <a:gd name="vf" fmla="val 115470"/>
              </a:avLst>
            </a:prstGeom>
            <a:gradFill rotWithShape="1">
              <a:gsLst>
                <a:gs pos="0">
                  <a:schemeClr val="hlink">
                    <a:gamma/>
                    <a:shade val="46275"/>
                    <a:invGamma/>
                  </a:schemeClr>
                </a:gs>
                <a:gs pos="100000">
                  <a:schemeClr val="hlink"/>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36" name="Group 106"/>
          <p:cNvGrpSpPr>
            <a:grpSpLocks/>
          </p:cNvGrpSpPr>
          <p:nvPr/>
        </p:nvGrpSpPr>
        <p:grpSpPr bwMode="auto">
          <a:xfrm>
            <a:off x="1272073" y="4384676"/>
            <a:ext cx="762000" cy="665162"/>
            <a:chOff x="3174" y="2656"/>
            <a:chExt cx="1549" cy="1351"/>
          </a:xfrm>
        </p:grpSpPr>
        <p:sp>
          <p:nvSpPr>
            <p:cNvPr id="37" name="AutoShape 107"/>
            <p:cNvSpPr>
              <a:spLocks noChangeArrowheads="1"/>
            </p:cNvSpPr>
            <p:nvPr/>
          </p:nvSpPr>
          <p:spPr bwMode="gray">
            <a:xfrm>
              <a:off x="3187"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8" name="AutoShape 108"/>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9" name="AutoShape 109"/>
            <p:cNvSpPr>
              <a:spLocks noChangeArrowheads="1"/>
            </p:cNvSpPr>
            <p:nvPr/>
          </p:nvSpPr>
          <p:spPr bwMode="gray">
            <a:xfrm>
              <a:off x="3264" y="2736"/>
              <a:ext cx="1350" cy="1168"/>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40" name="Line 110"/>
          <p:cNvSpPr>
            <a:spLocks noChangeShapeType="1"/>
          </p:cNvSpPr>
          <p:nvPr/>
        </p:nvSpPr>
        <p:spPr bwMode="auto">
          <a:xfrm>
            <a:off x="1881673" y="4079876"/>
            <a:ext cx="6066454" cy="55562"/>
          </a:xfrm>
          <a:prstGeom prst="line">
            <a:avLst/>
          </a:prstGeom>
          <a:noFill/>
          <a:ln w="25400">
            <a:solidFill>
              <a:schemeClr val="tx1"/>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 name="Text Box 111"/>
          <p:cNvSpPr txBox="1">
            <a:spLocks noChangeArrowheads="1"/>
          </p:cNvSpPr>
          <p:nvPr/>
        </p:nvSpPr>
        <p:spPr bwMode="auto">
          <a:xfrm>
            <a:off x="2286000" y="3512259"/>
            <a:ext cx="4294765"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sz="2200" smtClean="0">
                <a:solidFill>
                  <a:srgbClr val="FFFF00"/>
                </a:solidFill>
              </a:rPr>
              <a:t>Phương pháp thu giảm số </a:t>
            </a:r>
            <a:r>
              <a:rPr lang="en-US" sz="2200" smtClean="0">
                <a:solidFill>
                  <a:srgbClr val="FFFF00"/>
                </a:solidFill>
              </a:rPr>
              <a:t>chiều</a:t>
            </a:r>
            <a:endParaRPr lang="en-US" sz="2200">
              <a:solidFill>
                <a:srgbClr val="FFFF00"/>
              </a:solidFill>
            </a:endParaRPr>
          </a:p>
        </p:txBody>
      </p:sp>
      <p:sp>
        <p:nvSpPr>
          <p:cNvPr id="42" name="Text Box 112"/>
          <p:cNvSpPr txBox="1">
            <a:spLocks noChangeArrowheads="1"/>
          </p:cNvSpPr>
          <p:nvPr/>
        </p:nvSpPr>
        <p:spPr bwMode="gray">
          <a:xfrm>
            <a:off x="1468923" y="3568701"/>
            <a:ext cx="3540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sz="2400" b="1"/>
              <a:t>3</a:t>
            </a:r>
          </a:p>
        </p:txBody>
      </p:sp>
      <p:sp>
        <p:nvSpPr>
          <p:cNvPr id="43" name="Line 113"/>
          <p:cNvSpPr>
            <a:spLocks noChangeShapeType="1"/>
          </p:cNvSpPr>
          <p:nvPr/>
        </p:nvSpPr>
        <p:spPr bwMode="auto">
          <a:xfrm>
            <a:off x="1881673" y="4994276"/>
            <a:ext cx="6066454" cy="44238"/>
          </a:xfrm>
          <a:prstGeom prst="line">
            <a:avLst/>
          </a:prstGeom>
          <a:noFill/>
          <a:ln w="25400">
            <a:solidFill>
              <a:schemeClr val="tx1"/>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4" name="Text Box 114"/>
          <p:cNvSpPr txBox="1">
            <a:spLocks noChangeArrowheads="1"/>
          </p:cNvSpPr>
          <p:nvPr/>
        </p:nvSpPr>
        <p:spPr bwMode="auto">
          <a:xfrm>
            <a:off x="2286000" y="4406901"/>
            <a:ext cx="212109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sz="2400" smtClean="0"/>
              <a:t>Hiện thực hóa</a:t>
            </a:r>
            <a:endParaRPr lang="en-US" sz="2400"/>
          </a:p>
        </p:txBody>
      </p:sp>
      <p:sp>
        <p:nvSpPr>
          <p:cNvPr id="45" name="Text Box 115"/>
          <p:cNvSpPr txBox="1">
            <a:spLocks noChangeArrowheads="1"/>
          </p:cNvSpPr>
          <p:nvPr/>
        </p:nvSpPr>
        <p:spPr bwMode="gray">
          <a:xfrm>
            <a:off x="1468923" y="4483101"/>
            <a:ext cx="3540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sz="2400" b="1"/>
              <a:t>4</a:t>
            </a:r>
          </a:p>
        </p:txBody>
      </p:sp>
      <p:grpSp>
        <p:nvGrpSpPr>
          <p:cNvPr id="49" name="Group 106"/>
          <p:cNvGrpSpPr>
            <a:grpSpLocks/>
          </p:cNvGrpSpPr>
          <p:nvPr/>
        </p:nvGrpSpPr>
        <p:grpSpPr bwMode="auto">
          <a:xfrm>
            <a:off x="1272073" y="5278438"/>
            <a:ext cx="762000" cy="665162"/>
            <a:chOff x="3174" y="2656"/>
            <a:chExt cx="1549" cy="1351"/>
          </a:xfrm>
        </p:grpSpPr>
        <p:sp>
          <p:nvSpPr>
            <p:cNvPr id="50" name="AutoShape 107"/>
            <p:cNvSpPr>
              <a:spLocks noChangeArrowheads="1"/>
            </p:cNvSpPr>
            <p:nvPr/>
          </p:nvSpPr>
          <p:spPr bwMode="gray">
            <a:xfrm>
              <a:off x="3187"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1" name="AutoShape 108"/>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 name="AutoShape 109"/>
            <p:cNvSpPr>
              <a:spLocks noChangeArrowheads="1"/>
            </p:cNvSpPr>
            <p:nvPr/>
          </p:nvSpPr>
          <p:spPr bwMode="gray">
            <a:xfrm>
              <a:off x="3264" y="2736"/>
              <a:ext cx="1350" cy="1168"/>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53" name="Line 113"/>
          <p:cNvSpPr>
            <a:spLocks noChangeShapeType="1"/>
          </p:cNvSpPr>
          <p:nvPr/>
        </p:nvSpPr>
        <p:spPr bwMode="auto">
          <a:xfrm>
            <a:off x="1881673" y="5888038"/>
            <a:ext cx="6066454" cy="4850"/>
          </a:xfrm>
          <a:prstGeom prst="line">
            <a:avLst/>
          </a:prstGeom>
          <a:noFill/>
          <a:ln w="25400">
            <a:solidFill>
              <a:schemeClr val="tx1"/>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4" name="Text Box 114"/>
          <p:cNvSpPr txBox="1">
            <a:spLocks noChangeArrowheads="1"/>
          </p:cNvSpPr>
          <p:nvPr/>
        </p:nvSpPr>
        <p:spPr bwMode="auto">
          <a:xfrm>
            <a:off x="2286000" y="5300663"/>
            <a:ext cx="299312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sz="2400" smtClean="0"/>
              <a:t>Đánh giá và kết luận</a:t>
            </a:r>
            <a:endParaRPr lang="en-US" sz="2400"/>
          </a:p>
        </p:txBody>
      </p:sp>
      <p:sp>
        <p:nvSpPr>
          <p:cNvPr id="55" name="Text Box 115"/>
          <p:cNvSpPr txBox="1">
            <a:spLocks noChangeArrowheads="1"/>
          </p:cNvSpPr>
          <p:nvPr/>
        </p:nvSpPr>
        <p:spPr bwMode="gray">
          <a:xfrm>
            <a:off x="1467836" y="5376863"/>
            <a:ext cx="35618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sz="2400" b="1" smtClean="0"/>
              <a:t>5</a:t>
            </a:r>
            <a:endParaRPr lang="en-US" sz="2400" b="1"/>
          </a:p>
        </p:txBody>
      </p:sp>
      <p:sp>
        <p:nvSpPr>
          <p:cNvPr id="2" name="Slide Number Placeholder 1"/>
          <p:cNvSpPr>
            <a:spLocks noGrp="1"/>
          </p:cNvSpPr>
          <p:nvPr>
            <p:ph type="sldNum" sz="quarter" idx="12"/>
          </p:nvPr>
        </p:nvSpPr>
        <p:spPr/>
        <p:txBody>
          <a:bodyPr/>
          <a:lstStyle/>
          <a:p>
            <a:fld id="{845E3117-1AE7-4ACC-839B-C69B4E3F6E58}" type="slidenum">
              <a:rPr lang="en-US" smtClean="0"/>
              <a:pPr/>
              <a:t>12</a:t>
            </a:fld>
            <a:endParaRPr lang="en-US"/>
          </a:p>
        </p:txBody>
      </p:sp>
    </p:spTree>
    <p:extLst>
      <p:ext uri="{BB962C8B-B14F-4D97-AF65-F5344CB8AC3E}">
        <p14:creationId xmlns:p14="http://schemas.microsoft.com/office/powerpoint/2010/main" val="165762172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7277100" cy="457200"/>
          </a:xfrm>
        </p:spPr>
        <p:txBody>
          <a:bodyPr/>
          <a:lstStyle/>
          <a:p>
            <a:r>
              <a:rPr lang="en-US" sz="2600"/>
              <a:t>Phương pháp thu giảm số </a:t>
            </a:r>
            <a:r>
              <a:rPr lang="en-US" sz="2600" smtClean="0"/>
              <a:t>chiều</a:t>
            </a:r>
            <a:r>
              <a:rPr lang="en-US" sz="2600"/>
              <a:t/>
            </a:r>
            <a:br>
              <a:rPr lang="en-US" sz="2600"/>
            </a:br>
            <a:endParaRPr lang="en-US" sz="2600"/>
          </a:p>
        </p:txBody>
      </p:sp>
      <p:sp>
        <p:nvSpPr>
          <p:cNvPr id="5" name="Slide Number Placeholder 4"/>
          <p:cNvSpPr>
            <a:spLocks noGrp="1"/>
          </p:cNvSpPr>
          <p:nvPr>
            <p:ph type="sldNum" sz="quarter" idx="12"/>
          </p:nvPr>
        </p:nvSpPr>
        <p:spPr/>
        <p:txBody>
          <a:bodyPr/>
          <a:lstStyle/>
          <a:p>
            <a:fld id="{845E3117-1AE7-4ACC-839B-C69B4E3F6E58}" type="slidenum">
              <a:rPr lang="en-US" smtClean="0"/>
              <a:pPr/>
              <a:t>13</a:t>
            </a:fld>
            <a:endParaRPr lang="en-US"/>
          </a:p>
        </p:txBody>
      </p:sp>
      <p:grpSp>
        <p:nvGrpSpPr>
          <p:cNvPr id="169" name="Group 168"/>
          <p:cNvGrpSpPr/>
          <p:nvPr/>
        </p:nvGrpSpPr>
        <p:grpSpPr>
          <a:xfrm>
            <a:off x="2133600" y="897772"/>
            <a:ext cx="4353263" cy="3064628"/>
            <a:chOff x="2133600" y="914400"/>
            <a:chExt cx="4353263" cy="3064628"/>
          </a:xfrm>
        </p:grpSpPr>
        <p:sp>
          <p:nvSpPr>
            <p:cNvPr id="7" name="Cube 6"/>
            <p:cNvSpPr/>
            <p:nvPr/>
          </p:nvSpPr>
          <p:spPr>
            <a:xfrm>
              <a:off x="3478377" y="914400"/>
              <a:ext cx="2433701" cy="2362201"/>
            </a:xfrm>
            <a:prstGeom prst="cube">
              <a:avLst>
                <a:gd name="adj" fmla="val 21774"/>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numCol="3" spcCol="457200" rtlCol="0" anchor="ctr">
              <a:normAutofit/>
            </a:bodyPr>
            <a:lstStyle/>
            <a:p>
              <a:pPr algn="ctr"/>
              <a:endParaRPr lang="en-US"/>
            </a:p>
          </p:txBody>
        </p:sp>
        <p:cxnSp>
          <p:nvCxnSpPr>
            <p:cNvPr id="8" name="Straight Connector 7"/>
            <p:cNvCxnSpPr/>
            <p:nvPr/>
          </p:nvCxnSpPr>
          <p:spPr>
            <a:xfrm flipV="1">
              <a:off x="3987795" y="914400"/>
              <a:ext cx="456833" cy="5334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a:endCxn id="7" idx="0"/>
            </p:cNvCxnSpPr>
            <p:nvPr/>
          </p:nvCxnSpPr>
          <p:spPr>
            <a:xfrm flipV="1">
              <a:off x="4444995" y="914400"/>
              <a:ext cx="507405" cy="5334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V="1">
              <a:off x="4907498" y="914400"/>
              <a:ext cx="478564" cy="5334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V="1">
              <a:off x="5375443" y="1328145"/>
              <a:ext cx="536635" cy="55678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a:endCxn id="7" idx="5"/>
            </p:cNvCxnSpPr>
            <p:nvPr/>
          </p:nvCxnSpPr>
          <p:spPr>
            <a:xfrm flipV="1">
              <a:off x="5375443" y="1838328"/>
              <a:ext cx="536635" cy="48781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V="1">
              <a:off x="5375443" y="2292203"/>
              <a:ext cx="536635" cy="47106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5698968" y="1132290"/>
              <a:ext cx="0" cy="18312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3987795" y="1447800"/>
              <a:ext cx="0" cy="175260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4444995" y="1442768"/>
              <a:ext cx="0" cy="175260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4907498" y="1457033"/>
              <a:ext cx="0" cy="175260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H="1">
              <a:off x="3513813" y="1884928"/>
              <a:ext cx="186163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flipH="1">
              <a:off x="3513813" y="2319068"/>
              <a:ext cx="186163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H="1">
              <a:off x="3513813" y="2763272"/>
              <a:ext cx="186163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flipH="1">
              <a:off x="3821848" y="1143000"/>
              <a:ext cx="186163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3584888" y="3249650"/>
              <a:ext cx="312906" cy="369332"/>
            </a:xfrm>
            <a:prstGeom prst="rect">
              <a:avLst/>
            </a:prstGeom>
            <a:noFill/>
          </p:spPr>
          <p:txBody>
            <a:bodyPr wrap="none" rtlCol="0">
              <a:spAutoFit/>
            </a:bodyPr>
            <a:lstStyle/>
            <a:p>
              <a:r>
                <a:rPr lang="en-US" smtClean="0"/>
                <a:t>2</a:t>
              </a:r>
              <a:endParaRPr lang="en-US"/>
            </a:p>
          </p:txBody>
        </p:sp>
        <p:sp>
          <p:nvSpPr>
            <p:cNvPr id="27" name="TextBox 26"/>
            <p:cNvSpPr txBox="1"/>
            <p:nvPr/>
          </p:nvSpPr>
          <p:spPr>
            <a:xfrm>
              <a:off x="4054115" y="3249650"/>
              <a:ext cx="312906" cy="369332"/>
            </a:xfrm>
            <a:prstGeom prst="rect">
              <a:avLst/>
            </a:prstGeom>
            <a:noFill/>
          </p:spPr>
          <p:txBody>
            <a:bodyPr wrap="none" rtlCol="0">
              <a:spAutoFit/>
            </a:bodyPr>
            <a:lstStyle/>
            <a:p>
              <a:r>
                <a:rPr lang="en-US"/>
                <a:t>3</a:t>
              </a:r>
            </a:p>
          </p:txBody>
        </p:sp>
        <p:sp>
          <p:nvSpPr>
            <p:cNvPr id="28" name="TextBox 27"/>
            <p:cNvSpPr txBox="1"/>
            <p:nvPr/>
          </p:nvSpPr>
          <p:spPr>
            <a:xfrm>
              <a:off x="4499275" y="3249650"/>
              <a:ext cx="312906" cy="369332"/>
            </a:xfrm>
            <a:prstGeom prst="rect">
              <a:avLst/>
            </a:prstGeom>
            <a:noFill/>
          </p:spPr>
          <p:txBody>
            <a:bodyPr wrap="none" rtlCol="0">
              <a:spAutoFit/>
            </a:bodyPr>
            <a:lstStyle/>
            <a:p>
              <a:r>
                <a:rPr lang="en-US" smtClean="0"/>
                <a:t>5</a:t>
              </a:r>
              <a:endParaRPr lang="en-US"/>
            </a:p>
          </p:txBody>
        </p:sp>
        <p:sp>
          <p:nvSpPr>
            <p:cNvPr id="29" name="TextBox 28"/>
            <p:cNvSpPr txBox="1"/>
            <p:nvPr/>
          </p:nvSpPr>
          <p:spPr>
            <a:xfrm>
              <a:off x="4985017" y="3260283"/>
              <a:ext cx="312906" cy="369332"/>
            </a:xfrm>
            <a:prstGeom prst="rect">
              <a:avLst/>
            </a:prstGeom>
            <a:noFill/>
          </p:spPr>
          <p:txBody>
            <a:bodyPr wrap="none" rtlCol="0">
              <a:spAutoFit/>
            </a:bodyPr>
            <a:lstStyle/>
            <a:p>
              <a:r>
                <a:rPr lang="en-US"/>
                <a:t>7</a:t>
              </a:r>
            </a:p>
          </p:txBody>
        </p:sp>
        <p:sp>
          <p:nvSpPr>
            <p:cNvPr id="30" name="TextBox 29"/>
            <p:cNvSpPr txBox="1"/>
            <p:nvPr/>
          </p:nvSpPr>
          <p:spPr>
            <a:xfrm>
              <a:off x="5386062" y="3185105"/>
              <a:ext cx="312906" cy="369332"/>
            </a:xfrm>
            <a:prstGeom prst="rect">
              <a:avLst/>
            </a:prstGeom>
            <a:noFill/>
          </p:spPr>
          <p:txBody>
            <a:bodyPr wrap="none" rtlCol="0">
              <a:spAutoFit/>
            </a:bodyPr>
            <a:lstStyle/>
            <a:p>
              <a:r>
                <a:rPr lang="en-US" smtClean="0"/>
                <a:t>1</a:t>
              </a:r>
              <a:endParaRPr lang="en-US"/>
            </a:p>
          </p:txBody>
        </p:sp>
        <p:sp>
          <p:nvSpPr>
            <p:cNvPr id="31" name="TextBox 30"/>
            <p:cNvSpPr txBox="1"/>
            <p:nvPr/>
          </p:nvSpPr>
          <p:spPr>
            <a:xfrm>
              <a:off x="5827772" y="2819400"/>
              <a:ext cx="312906" cy="369332"/>
            </a:xfrm>
            <a:prstGeom prst="rect">
              <a:avLst/>
            </a:prstGeom>
            <a:noFill/>
          </p:spPr>
          <p:txBody>
            <a:bodyPr wrap="none" rtlCol="0">
              <a:spAutoFit/>
            </a:bodyPr>
            <a:lstStyle/>
            <a:p>
              <a:r>
                <a:rPr lang="en-US" smtClean="0"/>
                <a:t>2</a:t>
              </a:r>
              <a:endParaRPr lang="en-US"/>
            </a:p>
          </p:txBody>
        </p:sp>
        <p:sp>
          <p:nvSpPr>
            <p:cNvPr id="33" name="TextBox 32"/>
            <p:cNvSpPr txBox="1"/>
            <p:nvPr/>
          </p:nvSpPr>
          <p:spPr>
            <a:xfrm>
              <a:off x="2920995" y="1515596"/>
              <a:ext cx="569387" cy="369332"/>
            </a:xfrm>
            <a:prstGeom prst="rect">
              <a:avLst/>
            </a:prstGeom>
            <a:noFill/>
          </p:spPr>
          <p:txBody>
            <a:bodyPr wrap="none" rtlCol="0">
              <a:spAutoFit/>
            </a:bodyPr>
            <a:lstStyle/>
            <a:p>
              <a:r>
                <a:rPr lang="en-US" smtClean="0"/>
                <a:t>101</a:t>
              </a:r>
              <a:endParaRPr lang="en-US"/>
            </a:p>
          </p:txBody>
        </p:sp>
        <p:sp>
          <p:nvSpPr>
            <p:cNvPr id="34" name="TextBox 33"/>
            <p:cNvSpPr txBox="1"/>
            <p:nvPr/>
          </p:nvSpPr>
          <p:spPr>
            <a:xfrm>
              <a:off x="2920995" y="1969006"/>
              <a:ext cx="569387" cy="369332"/>
            </a:xfrm>
            <a:prstGeom prst="rect">
              <a:avLst/>
            </a:prstGeom>
            <a:noFill/>
          </p:spPr>
          <p:txBody>
            <a:bodyPr wrap="none" rtlCol="0">
              <a:spAutoFit/>
            </a:bodyPr>
            <a:lstStyle/>
            <a:p>
              <a:r>
                <a:rPr lang="en-US" smtClean="0"/>
                <a:t>102</a:t>
              </a:r>
              <a:endParaRPr lang="en-US"/>
            </a:p>
          </p:txBody>
        </p:sp>
        <p:sp>
          <p:nvSpPr>
            <p:cNvPr id="35" name="TextBox 34"/>
            <p:cNvSpPr txBox="1"/>
            <p:nvPr/>
          </p:nvSpPr>
          <p:spPr>
            <a:xfrm>
              <a:off x="2920995" y="2396914"/>
              <a:ext cx="569387" cy="369332"/>
            </a:xfrm>
            <a:prstGeom prst="rect">
              <a:avLst/>
            </a:prstGeom>
            <a:noFill/>
          </p:spPr>
          <p:txBody>
            <a:bodyPr wrap="none" rtlCol="0">
              <a:spAutoFit/>
            </a:bodyPr>
            <a:lstStyle/>
            <a:p>
              <a:r>
                <a:rPr lang="en-US" smtClean="0"/>
                <a:t>103</a:t>
              </a:r>
              <a:endParaRPr lang="en-US"/>
            </a:p>
          </p:txBody>
        </p:sp>
        <p:sp>
          <p:nvSpPr>
            <p:cNvPr id="36" name="TextBox 35"/>
            <p:cNvSpPr txBox="1"/>
            <p:nvPr/>
          </p:nvSpPr>
          <p:spPr>
            <a:xfrm>
              <a:off x="2920995" y="2815773"/>
              <a:ext cx="569387" cy="369332"/>
            </a:xfrm>
            <a:prstGeom prst="rect">
              <a:avLst/>
            </a:prstGeom>
            <a:noFill/>
          </p:spPr>
          <p:txBody>
            <a:bodyPr wrap="none" rtlCol="0">
              <a:spAutoFit/>
            </a:bodyPr>
            <a:lstStyle/>
            <a:p>
              <a:r>
                <a:rPr lang="en-US" smtClean="0"/>
                <a:t>104</a:t>
              </a:r>
              <a:endParaRPr lang="en-US"/>
            </a:p>
          </p:txBody>
        </p:sp>
        <p:sp>
          <p:nvSpPr>
            <p:cNvPr id="37" name="TextBox 36"/>
            <p:cNvSpPr txBox="1"/>
            <p:nvPr/>
          </p:nvSpPr>
          <p:spPr>
            <a:xfrm>
              <a:off x="2133600" y="2114883"/>
              <a:ext cx="787395" cy="369332"/>
            </a:xfrm>
            <a:prstGeom prst="rect">
              <a:avLst/>
            </a:prstGeom>
            <a:noFill/>
          </p:spPr>
          <p:txBody>
            <a:bodyPr wrap="none" rtlCol="0">
              <a:spAutoFit/>
            </a:bodyPr>
            <a:lstStyle/>
            <a:p>
              <a:r>
                <a:rPr lang="en-US" smtClean="0"/>
                <a:t>Users</a:t>
              </a:r>
              <a:endParaRPr lang="en-US"/>
            </a:p>
          </p:txBody>
        </p:sp>
        <p:sp>
          <p:nvSpPr>
            <p:cNvPr id="38" name="TextBox 37"/>
            <p:cNvSpPr txBox="1"/>
            <p:nvPr/>
          </p:nvSpPr>
          <p:spPr>
            <a:xfrm>
              <a:off x="5797828" y="3162301"/>
              <a:ext cx="689035" cy="369332"/>
            </a:xfrm>
            <a:prstGeom prst="rect">
              <a:avLst/>
            </a:prstGeom>
            <a:noFill/>
          </p:spPr>
          <p:txBody>
            <a:bodyPr wrap="none" rtlCol="0">
              <a:spAutoFit/>
            </a:bodyPr>
            <a:lstStyle/>
            <a:p>
              <a:r>
                <a:rPr lang="en-US" smtClean="0"/>
                <a:t>Time</a:t>
              </a:r>
              <a:endParaRPr lang="en-US"/>
            </a:p>
          </p:txBody>
        </p:sp>
        <p:sp>
          <p:nvSpPr>
            <p:cNvPr id="71" name="TextBox 70"/>
            <p:cNvSpPr txBox="1"/>
            <p:nvPr/>
          </p:nvSpPr>
          <p:spPr>
            <a:xfrm>
              <a:off x="4281266" y="3609696"/>
              <a:ext cx="748923" cy="369332"/>
            </a:xfrm>
            <a:prstGeom prst="rect">
              <a:avLst/>
            </a:prstGeom>
            <a:noFill/>
          </p:spPr>
          <p:txBody>
            <a:bodyPr wrap="none" rtlCol="0">
              <a:spAutoFit/>
            </a:bodyPr>
            <a:lstStyle/>
            <a:p>
              <a:r>
                <a:rPr lang="en-US" smtClean="0"/>
                <a:t>Items</a:t>
              </a:r>
              <a:endParaRPr lang="en-US"/>
            </a:p>
          </p:txBody>
        </p:sp>
      </p:grpSp>
      <p:grpSp>
        <p:nvGrpSpPr>
          <p:cNvPr id="168" name="Group 167"/>
          <p:cNvGrpSpPr/>
          <p:nvPr/>
        </p:nvGrpSpPr>
        <p:grpSpPr>
          <a:xfrm>
            <a:off x="4566348" y="3753395"/>
            <a:ext cx="4425252" cy="2799805"/>
            <a:chOff x="4566348" y="3753395"/>
            <a:chExt cx="4425252" cy="2799805"/>
          </a:xfrm>
        </p:grpSpPr>
        <p:cxnSp>
          <p:nvCxnSpPr>
            <p:cNvPr id="98" name="Straight Connector 97"/>
            <p:cNvCxnSpPr/>
            <p:nvPr/>
          </p:nvCxnSpPr>
          <p:spPr>
            <a:xfrm>
              <a:off x="6420543" y="4077231"/>
              <a:ext cx="0" cy="175260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p:nvPr/>
          </p:nvCxnSpPr>
          <p:spPr>
            <a:xfrm>
              <a:off x="6877743" y="4072199"/>
              <a:ext cx="0" cy="175260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a:off x="7340246" y="4086464"/>
              <a:ext cx="0" cy="175260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p:nvPr/>
          </p:nvCxnSpPr>
          <p:spPr>
            <a:xfrm flipH="1">
              <a:off x="5946561" y="4514359"/>
              <a:ext cx="186163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p:nvCxnSpPr>
          <p:spPr>
            <a:xfrm flipH="1">
              <a:off x="5946561" y="4948499"/>
              <a:ext cx="186163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flipH="1">
              <a:off x="5946561" y="5392703"/>
              <a:ext cx="186163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5" name="TextBox 104"/>
            <p:cNvSpPr txBox="1"/>
            <p:nvPr/>
          </p:nvSpPr>
          <p:spPr>
            <a:xfrm>
              <a:off x="6017636" y="5879081"/>
              <a:ext cx="312906" cy="369332"/>
            </a:xfrm>
            <a:prstGeom prst="rect">
              <a:avLst/>
            </a:prstGeom>
            <a:noFill/>
          </p:spPr>
          <p:txBody>
            <a:bodyPr wrap="none" rtlCol="0">
              <a:spAutoFit/>
            </a:bodyPr>
            <a:lstStyle/>
            <a:p>
              <a:r>
                <a:rPr lang="en-US" smtClean="0"/>
                <a:t>2</a:t>
              </a:r>
              <a:endParaRPr lang="en-US"/>
            </a:p>
          </p:txBody>
        </p:sp>
        <p:sp>
          <p:nvSpPr>
            <p:cNvPr id="106" name="TextBox 105"/>
            <p:cNvSpPr txBox="1"/>
            <p:nvPr/>
          </p:nvSpPr>
          <p:spPr>
            <a:xfrm>
              <a:off x="6486863" y="5879081"/>
              <a:ext cx="312906" cy="369332"/>
            </a:xfrm>
            <a:prstGeom prst="rect">
              <a:avLst/>
            </a:prstGeom>
            <a:noFill/>
          </p:spPr>
          <p:txBody>
            <a:bodyPr wrap="none" rtlCol="0">
              <a:spAutoFit/>
            </a:bodyPr>
            <a:lstStyle/>
            <a:p>
              <a:r>
                <a:rPr lang="en-US"/>
                <a:t>3</a:t>
              </a:r>
            </a:p>
          </p:txBody>
        </p:sp>
        <p:sp>
          <p:nvSpPr>
            <p:cNvPr id="107" name="TextBox 106"/>
            <p:cNvSpPr txBox="1"/>
            <p:nvPr/>
          </p:nvSpPr>
          <p:spPr>
            <a:xfrm>
              <a:off x="6932023" y="5879081"/>
              <a:ext cx="312906" cy="369332"/>
            </a:xfrm>
            <a:prstGeom prst="rect">
              <a:avLst/>
            </a:prstGeom>
            <a:noFill/>
          </p:spPr>
          <p:txBody>
            <a:bodyPr wrap="none" rtlCol="0">
              <a:spAutoFit/>
            </a:bodyPr>
            <a:lstStyle/>
            <a:p>
              <a:r>
                <a:rPr lang="en-US" smtClean="0"/>
                <a:t>5</a:t>
              </a:r>
              <a:endParaRPr lang="en-US"/>
            </a:p>
          </p:txBody>
        </p:sp>
        <p:sp>
          <p:nvSpPr>
            <p:cNvPr id="108" name="TextBox 107"/>
            <p:cNvSpPr txBox="1"/>
            <p:nvPr/>
          </p:nvSpPr>
          <p:spPr>
            <a:xfrm>
              <a:off x="7417765" y="5889714"/>
              <a:ext cx="312906" cy="369332"/>
            </a:xfrm>
            <a:prstGeom prst="rect">
              <a:avLst/>
            </a:prstGeom>
            <a:noFill/>
          </p:spPr>
          <p:txBody>
            <a:bodyPr wrap="none" rtlCol="0">
              <a:spAutoFit/>
            </a:bodyPr>
            <a:lstStyle/>
            <a:p>
              <a:r>
                <a:rPr lang="en-US"/>
                <a:t>7</a:t>
              </a:r>
            </a:p>
          </p:txBody>
        </p:sp>
        <p:sp>
          <p:nvSpPr>
            <p:cNvPr id="109" name="TextBox 108"/>
            <p:cNvSpPr txBox="1"/>
            <p:nvPr/>
          </p:nvSpPr>
          <p:spPr>
            <a:xfrm>
              <a:off x="7921565" y="5658395"/>
              <a:ext cx="312906" cy="369332"/>
            </a:xfrm>
            <a:prstGeom prst="rect">
              <a:avLst/>
            </a:prstGeom>
            <a:noFill/>
          </p:spPr>
          <p:txBody>
            <a:bodyPr wrap="none" rtlCol="0">
              <a:spAutoFit/>
            </a:bodyPr>
            <a:lstStyle/>
            <a:p>
              <a:r>
                <a:rPr lang="en-US"/>
                <a:t>2</a:t>
              </a:r>
              <a:endParaRPr lang="en-US"/>
            </a:p>
          </p:txBody>
        </p:sp>
        <p:sp>
          <p:nvSpPr>
            <p:cNvPr id="110" name="TextBox 109"/>
            <p:cNvSpPr txBox="1"/>
            <p:nvPr/>
          </p:nvSpPr>
          <p:spPr>
            <a:xfrm>
              <a:off x="5353743" y="4145027"/>
              <a:ext cx="569387" cy="369332"/>
            </a:xfrm>
            <a:prstGeom prst="rect">
              <a:avLst/>
            </a:prstGeom>
            <a:noFill/>
          </p:spPr>
          <p:txBody>
            <a:bodyPr wrap="none" rtlCol="0">
              <a:spAutoFit/>
            </a:bodyPr>
            <a:lstStyle/>
            <a:p>
              <a:r>
                <a:rPr lang="en-US" smtClean="0"/>
                <a:t>101</a:t>
              </a:r>
              <a:endParaRPr lang="en-US"/>
            </a:p>
          </p:txBody>
        </p:sp>
        <p:sp>
          <p:nvSpPr>
            <p:cNvPr id="111" name="TextBox 110"/>
            <p:cNvSpPr txBox="1"/>
            <p:nvPr/>
          </p:nvSpPr>
          <p:spPr>
            <a:xfrm>
              <a:off x="5353743" y="4598437"/>
              <a:ext cx="569387" cy="369332"/>
            </a:xfrm>
            <a:prstGeom prst="rect">
              <a:avLst/>
            </a:prstGeom>
            <a:noFill/>
          </p:spPr>
          <p:txBody>
            <a:bodyPr wrap="none" rtlCol="0">
              <a:spAutoFit/>
            </a:bodyPr>
            <a:lstStyle/>
            <a:p>
              <a:r>
                <a:rPr lang="en-US" smtClean="0"/>
                <a:t>102</a:t>
              </a:r>
              <a:endParaRPr lang="en-US"/>
            </a:p>
          </p:txBody>
        </p:sp>
        <p:sp>
          <p:nvSpPr>
            <p:cNvPr id="112" name="TextBox 111"/>
            <p:cNvSpPr txBox="1"/>
            <p:nvPr/>
          </p:nvSpPr>
          <p:spPr>
            <a:xfrm>
              <a:off x="5353743" y="5026345"/>
              <a:ext cx="569387" cy="369332"/>
            </a:xfrm>
            <a:prstGeom prst="rect">
              <a:avLst/>
            </a:prstGeom>
            <a:noFill/>
          </p:spPr>
          <p:txBody>
            <a:bodyPr wrap="none" rtlCol="0">
              <a:spAutoFit/>
            </a:bodyPr>
            <a:lstStyle/>
            <a:p>
              <a:r>
                <a:rPr lang="en-US" smtClean="0"/>
                <a:t>103</a:t>
              </a:r>
              <a:endParaRPr lang="en-US"/>
            </a:p>
          </p:txBody>
        </p:sp>
        <p:sp>
          <p:nvSpPr>
            <p:cNvPr id="113" name="TextBox 112"/>
            <p:cNvSpPr txBox="1"/>
            <p:nvPr/>
          </p:nvSpPr>
          <p:spPr>
            <a:xfrm>
              <a:off x="5353743" y="5445204"/>
              <a:ext cx="569387" cy="369332"/>
            </a:xfrm>
            <a:prstGeom prst="rect">
              <a:avLst/>
            </a:prstGeom>
            <a:noFill/>
          </p:spPr>
          <p:txBody>
            <a:bodyPr wrap="none" rtlCol="0">
              <a:spAutoFit/>
            </a:bodyPr>
            <a:lstStyle/>
            <a:p>
              <a:r>
                <a:rPr lang="en-US" smtClean="0"/>
                <a:t>104</a:t>
              </a:r>
              <a:endParaRPr lang="en-US"/>
            </a:p>
          </p:txBody>
        </p:sp>
        <p:sp>
          <p:nvSpPr>
            <p:cNvPr id="114" name="TextBox 113"/>
            <p:cNvSpPr txBox="1"/>
            <p:nvPr/>
          </p:nvSpPr>
          <p:spPr>
            <a:xfrm>
              <a:off x="4566348" y="4744314"/>
              <a:ext cx="787395" cy="369332"/>
            </a:xfrm>
            <a:prstGeom prst="rect">
              <a:avLst/>
            </a:prstGeom>
            <a:noFill/>
          </p:spPr>
          <p:txBody>
            <a:bodyPr wrap="none" rtlCol="0">
              <a:spAutoFit/>
            </a:bodyPr>
            <a:lstStyle/>
            <a:p>
              <a:r>
                <a:rPr lang="en-US" smtClean="0"/>
                <a:t>Users</a:t>
              </a:r>
              <a:endParaRPr lang="en-US"/>
            </a:p>
          </p:txBody>
        </p:sp>
        <p:sp>
          <p:nvSpPr>
            <p:cNvPr id="115" name="TextBox 114"/>
            <p:cNvSpPr txBox="1"/>
            <p:nvPr/>
          </p:nvSpPr>
          <p:spPr>
            <a:xfrm>
              <a:off x="6630370" y="6183868"/>
              <a:ext cx="748923" cy="369332"/>
            </a:xfrm>
            <a:prstGeom prst="rect">
              <a:avLst/>
            </a:prstGeom>
            <a:noFill/>
          </p:spPr>
          <p:txBody>
            <a:bodyPr wrap="none" rtlCol="0">
              <a:spAutoFit/>
            </a:bodyPr>
            <a:lstStyle/>
            <a:p>
              <a:r>
                <a:rPr lang="en-US" smtClean="0"/>
                <a:t>Items</a:t>
              </a:r>
              <a:endParaRPr lang="en-US"/>
            </a:p>
          </p:txBody>
        </p:sp>
        <p:sp>
          <p:nvSpPr>
            <p:cNvPr id="121" name="Cube 120"/>
            <p:cNvSpPr/>
            <p:nvPr/>
          </p:nvSpPr>
          <p:spPr>
            <a:xfrm>
              <a:off x="5940366" y="3753395"/>
              <a:ext cx="2113444" cy="2050558"/>
            </a:xfrm>
            <a:prstGeom prst="cube">
              <a:avLst>
                <a:gd name="adj" fmla="val 13446"/>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numCol="3" spcCol="457200" rtlCol="0" anchor="ctr">
              <a:normAutofit/>
            </a:bodyPr>
            <a:lstStyle/>
            <a:p>
              <a:pPr algn="ctr"/>
              <a:endParaRPr lang="en-US"/>
            </a:p>
          </p:txBody>
        </p:sp>
        <p:sp>
          <p:nvSpPr>
            <p:cNvPr id="122" name="TextBox 121"/>
            <p:cNvSpPr txBox="1"/>
            <p:nvPr/>
          </p:nvSpPr>
          <p:spPr>
            <a:xfrm>
              <a:off x="8302565" y="5523101"/>
              <a:ext cx="689035" cy="369332"/>
            </a:xfrm>
            <a:prstGeom prst="rect">
              <a:avLst/>
            </a:prstGeom>
            <a:noFill/>
          </p:spPr>
          <p:txBody>
            <a:bodyPr wrap="none" rtlCol="0">
              <a:spAutoFit/>
            </a:bodyPr>
            <a:lstStyle/>
            <a:p>
              <a:r>
                <a:rPr lang="en-US" smtClean="0"/>
                <a:t>Time</a:t>
              </a:r>
              <a:endParaRPr lang="en-US"/>
            </a:p>
          </p:txBody>
        </p:sp>
      </p:grpSp>
      <p:grpSp>
        <p:nvGrpSpPr>
          <p:cNvPr id="167" name="Group 166"/>
          <p:cNvGrpSpPr/>
          <p:nvPr/>
        </p:nvGrpSpPr>
        <p:grpSpPr>
          <a:xfrm>
            <a:off x="70548" y="3810000"/>
            <a:ext cx="4425252" cy="2799805"/>
            <a:chOff x="70548" y="3810000"/>
            <a:chExt cx="4425252" cy="2799805"/>
          </a:xfrm>
        </p:grpSpPr>
        <p:cxnSp>
          <p:nvCxnSpPr>
            <p:cNvPr id="135" name="Straight Connector 134"/>
            <p:cNvCxnSpPr/>
            <p:nvPr/>
          </p:nvCxnSpPr>
          <p:spPr>
            <a:xfrm>
              <a:off x="1924743" y="4133836"/>
              <a:ext cx="0" cy="175260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p:nvCxnSpPr>
          <p:spPr>
            <a:xfrm>
              <a:off x="2381943" y="4128804"/>
              <a:ext cx="0" cy="175260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a:xfrm>
              <a:off x="2844446" y="4143069"/>
              <a:ext cx="0" cy="175260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p:nvCxnSpPr>
          <p:spPr>
            <a:xfrm flipH="1">
              <a:off x="1450761" y="4570964"/>
              <a:ext cx="186163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p:nvPr/>
          </p:nvCxnSpPr>
          <p:spPr>
            <a:xfrm flipH="1">
              <a:off x="1450761" y="5005104"/>
              <a:ext cx="186163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p:nvPr/>
          </p:nvCxnSpPr>
          <p:spPr>
            <a:xfrm flipH="1">
              <a:off x="1450761" y="5449308"/>
              <a:ext cx="186163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1" name="TextBox 140"/>
            <p:cNvSpPr txBox="1"/>
            <p:nvPr/>
          </p:nvSpPr>
          <p:spPr>
            <a:xfrm>
              <a:off x="1521836" y="5935686"/>
              <a:ext cx="312906" cy="369332"/>
            </a:xfrm>
            <a:prstGeom prst="rect">
              <a:avLst/>
            </a:prstGeom>
            <a:noFill/>
          </p:spPr>
          <p:txBody>
            <a:bodyPr wrap="none" rtlCol="0">
              <a:spAutoFit/>
            </a:bodyPr>
            <a:lstStyle/>
            <a:p>
              <a:r>
                <a:rPr lang="en-US" smtClean="0"/>
                <a:t>2</a:t>
              </a:r>
              <a:endParaRPr lang="en-US"/>
            </a:p>
          </p:txBody>
        </p:sp>
        <p:sp>
          <p:nvSpPr>
            <p:cNvPr id="142" name="TextBox 141"/>
            <p:cNvSpPr txBox="1"/>
            <p:nvPr/>
          </p:nvSpPr>
          <p:spPr>
            <a:xfrm>
              <a:off x="1991063" y="5935686"/>
              <a:ext cx="312906" cy="369332"/>
            </a:xfrm>
            <a:prstGeom prst="rect">
              <a:avLst/>
            </a:prstGeom>
            <a:noFill/>
          </p:spPr>
          <p:txBody>
            <a:bodyPr wrap="none" rtlCol="0">
              <a:spAutoFit/>
            </a:bodyPr>
            <a:lstStyle/>
            <a:p>
              <a:r>
                <a:rPr lang="en-US"/>
                <a:t>3</a:t>
              </a:r>
            </a:p>
          </p:txBody>
        </p:sp>
        <p:sp>
          <p:nvSpPr>
            <p:cNvPr id="143" name="TextBox 142"/>
            <p:cNvSpPr txBox="1"/>
            <p:nvPr/>
          </p:nvSpPr>
          <p:spPr>
            <a:xfrm>
              <a:off x="2436223" y="5935686"/>
              <a:ext cx="312906" cy="369332"/>
            </a:xfrm>
            <a:prstGeom prst="rect">
              <a:avLst/>
            </a:prstGeom>
            <a:noFill/>
          </p:spPr>
          <p:txBody>
            <a:bodyPr wrap="none" rtlCol="0">
              <a:spAutoFit/>
            </a:bodyPr>
            <a:lstStyle/>
            <a:p>
              <a:r>
                <a:rPr lang="en-US" smtClean="0"/>
                <a:t>5</a:t>
              </a:r>
              <a:endParaRPr lang="en-US"/>
            </a:p>
          </p:txBody>
        </p:sp>
        <p:sp>
          <p:nvSpPr>
            <p:cNvPr id="144" name="TextBox 143"/>
            <p:cNvSpPr txBox="1"/>
            <p:nvPr/>
          </p:nvSpPr>
          <p:spPr>
            <a:xfrm>
              <a:off x="2921965" y="5946319"/>
              <a:ext cx="312906" cy="369332"/>
            </a:xfrm>
            <a:prstGeom prst="rect">
              <a:avLst/>
            </a:prstGeom>
            <a:noFill/>
          </p:spPr>
          <p:txBody>
            <a:bodyPr wrap="none" rtlCol="0">
              <a:spAutoFit/>
            </a:bodyPr>
            <a:lstStyle/>
            <a:p>
              <a:r>
                <a:rPr lang="en-US"/>
                <a:t>7</a:t>
              </a:r>
            </a:p>
          </p:txBody>
        </p:sp>
        <p:sp>
          <p:nvSpPr>
            <p:cNvPr id="145" name="TextBox 144"/>
            <p:cNvSpPr txBox="1"/>
            <p:nvPr/>
          </p:nvSpPr>
          <p:spPr>
            <a:xfrm>
              <a:off x="3425765" y="5715000"/>
              <a:ext cx="312906" cy="369332"/>
            </a:xfrm>
            <a:prstGeom prst="rect">
              <a:avLst/>
            </a:prstGeom>
            <a:noFill/>
          </p:spPr>
          <p:txBody>
            <a:bodyPr wrap="none" rtlCol="0">
              <a:spAutoFit/>
            </a:bodyPr>
            <a:lstStyle/>
            <a:p>
              <a:r>
                <a:rPr lang="en-US" smtClean="0"/>
                <a:t>1</a:t>
              </a:r>
              <a:endParaRPr lang="en-US"/>
            </a:p>
          </p:txBody>
        </p:sp>
        <p:sp>
          <p:nvSpPr>
            <p:cNvPr id="146" name="TextBox 145"/>
            <p:cNvSpPr txBox="1"/>
            <p:nvPr/>
          </p:nvSpPr>
          <p:spPr>
            <a:xfrm>
              <a:off x="857943" y="4201632"/>
              <a:ext cx="569387" cy="369332"/>
            </a:xfrm>
            <a:prstGeom prst="rect">
              <a:avLst/>
            </a:prstGeom>
            <a:noFill/>
          </p:spPr>
          <p:txBody>
            <a:bodyPr wrap="none" rtlCol="0">
              <a:spAutoFit/>
            </a:bodyPr>
            <a:lstStyle/>
            <a:p>
              <a:r>
                <a:rPr lang="en-US" smtClean="0"/>
                <a:t>101</a:t>
              </a:r>
              <a:endParaRPr lang="en-US"/>
            </a:p>
          </p:txBody>
        </p:sp>
        <p:sp>
          <p:nvSpPr>
            <p:cNvPr id="147" name="TextBox 146"/>
            <p:cNvSpPr txBox="1"/>
            <p:nvPr/>
          </p:nvSpPr>
          <p:spPr>
            <a:xfrm>
              <a:off x="857943" y="4655042"/>
              <a:ext cx="569387" cy="369332"/>
            </a:xfrm>
            <a:prstGeom prst="rect">
              <a:avLst/>
            </a:prstGeom>
            <a:noFill/>
          </p:spPr>
          <p:txBody>
            <a:bodyPr wrap="none" rtlCol="0">
              <a:spAutoFit/>
            </a:bodyPr>
            <a:lstStyle/>
            <a:p>
              <a:r>
                <a:rPr lang="en-US" smtClean="0"/>
                <a:t>102</a:t>
              </a:r>
              <a:endParaRPr lang="en-US"/>
            </a:p>
          </p:txBody>
        </p:sp>
        <p:sp>
          <p:nvSpPr>
            <p:cNvPr id="148" name="TextBox 147"/>
            <p:cNvSpPr txBox="1"/>
            <p:nvPr/>
          </p:nvSpPr>
          <p:spPr>
            <a:xfrm>
              <a:off x="857943" y="5082950"/>
              <a:ext cx="569387" cy="369332"/>
            </a:xfrm>
            <a:prstGeom prst="rect">
              <a:avLst/>
            </a:prstGeom>
            <a:noFill/>
          </p:spPr>
          <p:txBody>
            <a:bodyPr wrap="none" rtlCol="0">
              <a:spAutoFit/>
            </a:bodyPr>
            <a:lstStyle/>
            <a:p>
              <a:r>
                <a:rPr lang="en-US" smtClean="0"/>
                <a:t>103</a:t>
              </a:r>
              <a:endParaRPr lang="en-US"/>
            </a:p>
          </p:txBody>
        </p:sp>
        <p:sp>
          <p:nvSpPr>
            <p:cNvPr id="149" name="TextBox 148"/>
            <p:cNvSpPr txBox="1"/>
            <p:nvPr/>
          </p:nvSpPr>
          <p:spPr>
            <a:xfrm>
              <a:off x="857943" y="5501809"/>
              <a:ext cx="569387" cy="369332"/>
            </a:xfrm>
            <a:prstGeom prst="rect">
              <a:avLst/>
            </a:prstGeom>
            <a:noFill/>
          </p:spPr>
          <p:txBody>
            <a:bodyPr wrap="none" rtlCol="0">
              <a:spAutoFit/>
            </a:bodyPr>
            <a:lstStyle/>
            <a:p>
              <a:r>
                <a:rPr lang="en-US" smtClean="0"/>
                <a:t>104</a:t>
              </a:r>
              <a:endParaRPr lang="en-US"/>
            </a:p>
          </p:txBody>
        </p:sp>
        <p:sp>
          <p:nvSpPr>
            <p:cNvPr id="150" name="TextBox 149"/>
            <p:cNvSpPr txBox="1"/>
            <p:nvPr/>
          </p:nvSpPr>
          <p:spPr>
            <a:xfrm>
              <a:off x="70548" y="4800919"/>
              <a:ext cx="787395" cy="369332"/>
            </a:xfrm>
            <a:prstGeom prst="rect">
              <a:avLst/>
            </a:prstGeom>
            <a:noFill/>
          </p:spPr>
          <p:txBody>
            <a:bodyPr wrap="none" rtlCol="0">
              <a:spAutoFit/>
            </a:bodyPr>
            <a:lstStyle/>
            <a:p>
              <a:r>
                <a:rPr lang="en-US" smtClean="0"/>
                <a:t>Users</a:t>
              </a:r>
              <a:endParaRPr lang="en-US"/>
            </a:p>
          </p:txBody>
        </p:sp>
        <p:sp>
          <p:nvSpPr>
            <p:cNvPr id="151" name="TextBox 150"/>
            <p:cNvSpPr txBox="1"/>
            <p:nvPr/>
          </p:nvSpPr>
          <p:spPr>
            <a:xfrm>
              <a:off x="2134570" y="6240473"/>
              <a:ext cx="748923" cy="369332"/>
            </a:xfrm>
            <a:prstGeom prst="rect">
              <a:avLst/>
            </a:prstGeom>
            <a:noFill/>
          </p:spPr>
          <p:txBody>
            <a:bodyPr wrap="none" rtlCol="0">
              <a:spAutoFit/>
            </a:bodyPr>
            <a:lstStyle/>
            <a:p>
              <a:r>
                <a:rPr lang="en-US" smtClean="0"/>
                <a:t>Items</a:t>
              </a:r>
              <a:endParaRPr lang="en-US"/>
            </a:p>
          </p:txBody>
        </p:sp>
        <p:sp>
          <p:nvSpPr>
            <p:cNvPr id="152" name="Cube 151"/>
            <p:cNvSpPr/>
            <p:nvPr/>
          </p:nvSpPr>
          <p:spPr>
            <a:xfrm>
              <a:off x="1444566" y="3810000"/>
              <a:ext cx="2113444" cy="2050558"/>
            </a:xfrm>
            <a:prstGeom prst="cube">
              <a:avLst>
                <a:gd name="adj" fmla="val 13446"/>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numCol="3" spcCol="457200" rtlCol="0" anchor="ctr">
              <a:normAutofit/>
            </a:bodyPr>
            <a:lstStyle/>
            <a:p>
              <a:pPr algn="ctr"/>
              <a:endParaRPr lang="en-US"/>
            </a:p>
          </p:txBody>
        </p:sp>
        <p:sp>
          <p:nvSpPr>
            <p:cNvPr id="153" name="TextBox 152"/>
            <p:cNvSpPr txBox="1"/>
            <p:nvPr/>
          </p:nvSpPr>
          <p:spPr>
            <a:xfrm>
              <a:off x="3806765" y="5579706"/>
              <a:ext cx="689035" cy="369332"/>
            </a:xfrm>
            <a:prstGeom prst="rect">
              <a:avLst/>
            </a:prstGeom>
            <a:noFill/>
          </p:spPr>
          <p:txBody>
            <a:bodyPr wrap="none" rtlCol="0">
              <a:spAutoFit/>
            </a:bodyPr>
            <a:lstStyle/>
            <a:p>
              <a:r>
                <a:rPr lang="en-US" smtClean="0"/>
                <a:t>Time</a:t>
              </a:r>
              <a:endParaRPr lang="en-US"/>
            </a:p>
          </p:txBody>
        </p:sp>
      </p:grpSp>
      <p:sp>
        <p:nvSpPr>
          <p:cNvPr id="158" name="Left Arrow 157"/>
          <p:cNvSpPr/>
          <p:nvPr/>
        </p:nvSpPr>
        <p:spPr>
          <a:xfrm rot="18297722">
            <a:off x="2329516" y="3073452"/>
            <a:ext cx="687577" cy="445426"/>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Left Arrow 158"/>
          <p:cNvSpPr/>
          <p:nvPr/>
        </p:nvSpPr>
        <p:spPr>
          <a:xfrm rot="13865376">
            <a:off x="6299527" y="2787575"/>
            <a:ext cx="687577" cy="445426"/>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1" name="Group 200"/>
          <p:cNvGrpSpPr/>
          <p:nvPr/>
        </p:nvGrpSpPr>
        <p:grpSpPr>
          <a:xfrm>
            <a:off x="1450761" y="4086464"/>
            <a:ext cx="1845484" cy="1780937"/>
            <a:chOff x="1450761" y="4086464"/>
            <a:chExt cx="1845484" cy="1780937"/>
          </a:xfrm>
        </p:grpSpPr>
        <p:sp>
          <p:nvSpPr>
            <p:cNvPr id="166" name="Rectangle 165"/>
            <p:cNvSpPr/>
            <p:nvPr/>
          </p:nvSpPr>
          <p:spPr>
            <a:xfrm>
              <a:off x="1905000" y="4086464"/>
              <a:ext cx="476845" cy="485536"/>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x</a:t>
              </a:r>
              <a:endParaRPr lang="en-US"/>
            </a:p>
          </p:txBody>
        </p:sp>
        <p:sp>
          <p:nvSpPr>
            <p:cNvPr id="170" name="Rectangle 169"/>
            <p:cNvSpPr/>
            <p:nvPr/>
          </p:nvSpPr>
          <p:spPr>
            <a:xfrm>
              <a:off x="1450761" y="4086925"/>
              <a:ext cx="476845" cy="485536"/>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x</a:t>
              </a:r>
              <a:endParaRPr lang="en-US"/>
            </a:p>
          </p:txBody>
        </p:sp>
        <p:sp>
          <p:nvSpPr>
            <p:cNvPr id="171" name="Rectangle 170"/>
            <p:cNvSpPr/>
            <p:nvPr/>
          </p:nvSpPr>
          <p:spPr>
            <a:xfrm>
              <a:off x="2362200" y="4086464"/>
              <a:ext cx="476845" cy="485536"/>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x</a:t>
              </a:r>
              <a:endParaRPr lang="en-US"/>
            </a:p>
          </p:txBody>
        </p:sp>
        <p:sp>
          <p:nvSpPr>
            <p:cNvPr id="172" name="Rectangle 171"/>
            <p:cNvSpPr/>
            <p:nvPr/>
          </p:nvSpPr>
          <p:spPr>
            <a:xfrm>
              <a:off x="2819400" y="4086464"/>
              <a:ext cx="476845" cy="485536"/>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x</a:t>
              </a:r>
              <a:endParaRPr lang="en-US"/>
            </a:p>
          </p:txBody>
        </p:sp>
        <p:sp>
          <p:nvSpPr>
            <p:cNvPr id="173" name="Rectangle 172"/>
            <p:cNvSpPr/>
            <p:nvPr/>
          </p:nvSpPr>
          <p:spPr>
            <a:xfrm>
              <a:off x="2813998" y="4572000"/>
              <a:ext cx="482246" cy="433104"/>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x</a:t>
              </a:r>
              <a:endParaRPr lang="en-US"/>
            </a:p>
          </p:txBody>
        </p:sp>
        <p:sp>
          <p:nvSpPr>
            <p:cNvPr id="174" name="Rectangle 173"/>
            <p:cNvSpPr/>
            <p:nvPr/>
          </p:nvSpPr>
          <p:spPr>
            <a:xfrm>
              <a:off x="2844446" y="4985585"/>
              <a:ext cx="451799" cy="476915"/>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x</a:t>
              </a:r>
              <a:endParaRPr lang="en-US"/>
            </a:p>
          </p:txBody>
        </p:sp>
        <p:sp>
          <p:nvSpPr>
            <p:cNvPr id="175" name="Rectangle 174"/>
            <p:cNvSpPr/>
            <p:nvPr/>
          </p:nvSpPr>
          <p:spPr>
            <a:xfrm>
              <a:off x="1460603" y="5452281"/>
              <a:ext cx="467003" cy="391787"/>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x</a:t>
              </a:r>
              <a:endParaRPr lang="en-US"/>
            </a:p>
          </p:txBody>
        </p:sp>
        <p:sp>
          <p:nvSpPr>
            <p:cNvPr id="176" name="Rectangle 175"/>
            <p:cNvSpPr/>
            <p:nvPr/>
          </p:nvSpPr>
          <p:spPr>
            <a:xfrm>
              <a:off x="1929650" y="5462501"/>
              <a:ext cx="467003" cy="391787"/>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x</a:t>
              </a:r>
              <a:endParaRPr lang="en-US"/>
            </a:p>
          </p:txBody>
        </p:sp>
        <p:sp>
          <p:nvSpPr>
            <p:cNvPr id="177" name="Rectangle 176"/>
            <p:cNvSpPr/>
            <p:nvPr/>
          </p:nvSpPr>
          <p:spPr>
            <a:xfrm>
              <a:off x="2381576" y="5462501"/>
              <a:ext cx="457469" cy="391787"/>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x</a:t>
              </a:r>
              <a:endParaRPr lang="en-US"/>
            </a:p>
          </p:txBody>
        </p:sp>
        <p:sp>
          <p:nvSpPr>
            <p:cNvPr id="178" name="Rectangle 177"/>
            <p:cNvSpPr/>
            <p:nvPr/>
          </p:nvSpPr>
          <p:spPr>
            <a:xfrm>
              <a:off x="2362200" y="4572000"/>
              <a:ext cx="451798" cy="433104"/>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x</a:t>
              </a:r>
              <a:endParaRPr lang="en-US"/>
            </a:p>
          </p:txBody>
        </p:sp>
        <p:sp>
          <p:nvSpPr>
            <p:cNvPr id="179" name="Rectangle 178"/>
            <p:cNvSpPr/>
            <p:nvPr/>
          </p:nvSpPr>
          <p:spPr>
            <a:xfrm>
              <a:off x="1910402" y="4572000"/>
              <a:ext cx="451798" cy="433104"/>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x</a:t>
              </a:r>
              <a:endParaRPr lang="en-US"/>
            </a:p>
          </p:txBody>
        </p:sp>
        <p:sp>
          <p:nvSpPr>
            <p:cNvPr id="180" name="Rectangle 179"/>
            <p:cNvSpPr/>
            <p:nvPr/>
          </p:nvSpPr>
          <p:spPr>
            <a:xfrm>
              <a:off x="1453202" y="4572000"/>
              <a:ext cx="451798" cy="433104"/>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x</a:t>
              </a:r>
              <a:endParaRPr lang="en-US"/>
            </a:p>
          </p:txBody>
        </p:sp>
        <p:sp>
          <p:nvSpPr>
            <p:cNvPr id="181" name="Rectangle 180"/>
            <p:cNvSpPr/>
            <p:nvPr/>
          </p:nvSpPr>
          <p:spPr>
            <a:xfrm>
              <a:off x="2844446" y="5445205"/>
              <a:ext cx="451798" cy="422196"/>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x</a:t>
              </a:r>
              <a:endParaRPr lang="en-US"/>
            </a:p>
          </p:txBody>
        </p:sp>
        <p:sp>
          <p:nvSpPr>
            <p:cNvPr id="182" name="Rectangle 181"/>
            <p:cNvSpPr/>
            <p:nvPr/>
          </p:nvSpPr>
          <p:spPr>
            <a:xfrm>
              <a:off x="2362200" y="5009486"/>
              <a:ext cx="482246" cy="453016"/>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x</a:t>
              </a:r>
              <a:endParaRPr lang="en-US"/>
            </a:p>
          </p:txBody>
        </p:sp>
        <p:sp>
          <p:nvSpPr>
            <p:cNvPr id="183" name="Rectangle 182"/>
            <p:cNvSpPr/>
            <p:nvPr/>
          </p:nvSpPr>
          <p:spPr>
            <a:xfrm>
              <a:off x="1910401" y="5009485"/>
              <a:ext cx="451799" cy="476915"/>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x</a:t>
              </a:r>
              <a:endParaRPr lang="en-US"/>
            </a:p>
          </p:txBody>
        </p:sp>
        <p:sp>
          <p:nvSpPr>
            <p:cNvPr id="184" name="Rectangle 183"/>
            <p:cNvSpPr/>
            <p:nvPr/>
          </p:nvSpPr>
          <p:spPr>
            <a:xfrm>
              <a:off x="1453201" y="5009485"/>
              <a:ext cx="451799" cy="476915"/>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x</a:t>
              </a:r>
              <a:endParaRPr lang="en-US"/>
            </a:p>
          </p:txBody>
        </p:sp>
      </p:grpSp>
      <p:grpSp>
        <p:nvGrpSpPr>
          <p:cNvPr id="202" name="Group 201"/>
          <p:cNvGrpSpPr/>
          <p:nvPr/>
        </p:nvGrpSpPr>
        <p:grpSpPr>
          <a:xfrm>
            <a:off x="5943600" y="4038600"/>
            <a:ext cx="1845484" cy="1780937"/>
            <a:chOff x="5957643" y="4064856"/>
            <a:chExt cx="1845484" cy="1780937"/>
          </a:xfrm>
        </p:grpSpPr>
        <p:sp>
          <p:nvSpPr>
            <p:cNvPr id="185" name="Rectangle 184"/>
            <p:cNvSpPr/>
            <p:nvPr/>
          </p:nvSpPr>
          <p:spPr>
            <a:xfrm>
              <a:off x="6411882" y="4064856"/>
              <a:ext cx="476845" cy="485536"/>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y</a:t>
              </a:r>
              <a:endParaRPr lang="en-US"/>
            </a:p>
          </p:txBody>
        </p:sp>
        <p:sp>
          <p:nvSpPr>
            <p:cNvPr id="186" name="Rectangle 185"/>
            <p:cNvSpPr/>
            <p:nvPr/>
          </p:nvSpPr>
          <p:spPr>
            <a:xfrm>
              <a:off x="5957643" y="4065317"/>
              <a:ext cx="476845" cy="485536"/>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y</a:t>
              </a:r>
              <a:endParaRPr lang="en-US"/>
            </a:p>
          </p:txBody>
        </p:sp>
        <p:sp>
          <p:nvSpPr>
            <p:cNvPr id="187" name="Rectangle 186"/>
            <p:cNvSpPr/>
            <p:nvPr/>
          </p:nvSpPr>
          <p:spPr>
            <a:xfrm>
              <a:off x="6869082" y="4064856"/>
              <a:ext cx="476845" cy="485536"/>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y</a:t>
              </a:r>
              <a:endParaRPr lang="en-US"/>
            </a:p>
          </p:txBody>
        </p:sp>
        <p:sp>
          <p:nvSpPr>
            <p:cNvPr id="188" name="Rectangle 187"/>
            <p:cNvSpPr/>
            <p:nvPr/>
          </p:nvSpPr>
          <p:spPr>
            <a:xfrm>
              <a:off x="7326282" y="4064856"/>
              <a:ext cx="476845" cy="485536"/>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y</a:t>
              </a:r>
              <a:endParaRPr lang="en-US"/>
            </a:p>
          </p:txBody>
        </p:sp>
        <p:sp>
          <p:nvSpPr>
            <p:cNvPr id="189" name="Rectangle 188"/>
            <p:cNvSpPr/>
            <p:nvPr/>
          </p:nvSpPr>
          <p:spPr>
            <a:xfrm>
              <a:off x="7320880" y="4550392"/>
              <a:ext cx="482246" cy="433104"/>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y</a:t>
              </a:r>
              <a:endParaRPr lang="en-US"/>
            </a:p>
          </p:txBody>
        </p:sp>
        <p:sp>
          <p:nvSpPr>
            <p:cNvPr id="190" name="Rectangle 189"/>
            <p:cNvSpPr/>
            <p:nvPr/>
          </p:nvSpPr>
          <p:spPr>
            <a:xfrm>
              <a:off x="7351328" y="4983497"/>
              <a:ext cx="451799" cy="457395"/>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y</a:t>
              </a:r>
              <a:endParaRPr lang="en-US"/>
            </a:p>
          </p:txBody>
        </p:sp>
        <p:sp>
          <p:nvSpPr>
            <p:cNvPr id="191" name="Rectangle 190"/>
            <p:cNvSpPr/>
            <p:nvPr/>
          </p:nvSpPr>
          <p:spPr>
            <a:xfrm>
              <a:off x="5967485" y="5430673"/>
              <a:ext cx="467003" cy="391787"/>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y</a:t>
              </a:r>
              <a:endParaRPr lang="en-US"/>
            </a:p>
          </p:txBody>
        </p:sp>
        <p:sp>
          <p:nvSpPr>
            <p:cNvPr id="192" name="Rectangle 191"/>
            <p:cNvSpPr/>
            <p:nvPr/>
          </p:nvSpPr>
          <p:spPr>
            <a:xfrm>
              <a:off x="6436532" y="5440893"/>
              <a:ext cx="467003" cy="391787"/>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y</a:t>
              </a:r>
              <a:endParaRPr lang="en-US"/>
            </a:p>
          </p:txBody>
        </p:sp>
        <p:sp>
          <p:nvSpPr>
            <p:cNvPr id="193" name="Rectangle 192"/>
            <p:cNvSpPr/>
            <p:nvPr/>
          </p:nvSpPr>
          <p:spPr>
            <a:xfrm>
              <a:off x="6888458" y="5440893"/>
              <a:ext cx="457469" cy="391787"/>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y</a:t>
              </a:r>
              <a:endParaRPr lang="en-US"/>
            </a:p>
          </p:txBody>
        </p:sp>
        <p:sp>
          <p:nvSpPr>
            <p:cNvPr id="194" name="Rectangle 193"/>
            <p:cNvSpPr/>
            <p:nvPr/>
          </p:nvSpPr>
          <p:spPr>
            <a:xfrm>
              <a:off x="6869082" y="4550392"/>
              <a:ext cx="451798" cy="433104"/>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y</a:t>
              </a:r>
              <a:endParaRPr lang="en-US"/>
            </a:p>
          </p:txBody>
        </p:sp>
        <p:sp>
          <p:nvSpPr>
            <p:cNvPr id="195" name="Rectangle 194"/>
            <p:cNvSpPr/>
            <p:nvPr/>
          </p:nvSpPr>
          <p:spPr>
            <a:xfrm>
              <a:off x="6417284" y="4550392"/>
              <a:ext cx="451798" cy="433104"/>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y</a:t>
              </a:r>
              <a:endParaRPr lang="en-US"/>
            </a:p>
          </p:txBody>
        </p:sp>
        <p:sp>
          <p:nvSpPr>
            <p:cNvPr id="196" name="Rectangle 195"/>
            <p:cNvSpPr/>
            <p:nvPr/>
          </p:nvSpPr>
          <p:spPr>
            <a:xfrm>
              <a:off x="5960084" y="4550392"/>
              <a:ext cx="451798" cy="433104"/>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y</a:t>
              </a:r>
              <a:endParaRPr lang="en-US"/>
            </a:p>
          </p:txBody>
        </p:sp>
        <p:sp>
          <p:nvSpPr>
            <p:cNvPr id="197" name="Rectangle 196"/>
            <p:cNvSpPr/>
            <p:nvPr/>
          </p:nvSpPr>
          <p:spPr>
            <a:xfrm>
              <a:off x="7351328" y="5423597"/>
              <a:ext cx="451798" cy="422196"/>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y</a:t>
              </a:r>
              <a:endParaRPr lang="en-US"/>
            </a:p>
          </p:txBody>
        </p:sp>
        <p:sp>
          <p:nvSpPr>
            <p:cNvPr id="198" name="Rectangle 197"/>
            <p:cNvSpPr/>
            <p:nvPr/>
          </p:nvSpPr>
          <p:spPr>
            <a:xfrm>
              <a:off x="6869082" y="4983495"/>
              <a:ext cx="482246" cy="457399"/>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y</a:t>
              </a:r>
              <a:endParaRPr lang="en-US"/>
            </a:p>
          </p:txBody>
        </p:sp>
        <p:sp>
          <p:nvSpPr>
            <p:cNvPr id="199" name="Rectangle 198"/>
            <p:cNvSpPr/>
            <p:nvPr/>
          </p:nvSpPr>
          <p:spPr>
            <a:xfrm>
              <a:off x="6417283" y="4983495"/>
              <a:ext cx="451799" cy="481297"/>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y</a:t>
              </a:r>
              <a:endParaRPr lang="en-US"/>
            </a:p>
          </p:txBody>
        </p:sp>
        <p:sp>
          <p:nvSpPr>
            <p:cNvPr id="200" name="Rectangle 199"/>
            <p:cNvSpPr/>
            <p:nvPr/>
          </p:nvSpPr>
          <p:spPr>
            <a:xfrm>
              <a:off x="5960083" y="4983497"/>
              <a:ext cx="451799" cy="481296"/>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y</a:t>
              </a:r>
              <a:endParaRPr lang="en-US"/>
            </a:p>
          </p:txBody>
        </p:sp>
      </p:grpSp>
    </p:spTree>
    <p:extLst>
      <p:ext uri="{BB962C8B-B14F-4D97-AF65-F5344CB8AC3E}">
        <p14:creationId xmlns:p14="http://schemas.microsoft.com/office/powerpoint/2010/main" val="1814904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9"/>
                                        </p:tgtEl>
                                        <p:attrNameLst>
                                          <p:attrName>style.visibility</p:attrName>
                                        </p:attrNameLst>
                                      </p:cBhvr>
                                      <p:to>
                                        <p:strVal val="visible"/>
                                      </p:to>
                                    </p:set>
                                    <p:animEffect transition="in" filter="fade">
                                      <p:cBhvr>
                                        <p:cTn id="7" dur="500"/>
                                        <p:tgtEl>
                                          <p:spTgt spid="169"/>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158"/>
                                        </p:tgtEl>
                                        <p:attrNameLst>
                                          <p:attrName>style.visibility</p:attrName>
                                        </p:attrNameLst>
                                      </p:cBhvr>
                                      <p:to>
                                        <p:strVal val="visible"/>
                                      </p:to>
                                    </p:set>
                                    <p:animEffect transition="in" filter="fade">
                                      <p:cBhvr>
                                        <p:cTn id="12" dur="1000"/>
                                        <p:tgtEl>
                                          <p:spTgt spid="158"/>
                                        </p:tgtEl>
                                      </p:cBhvr>
                                    </p:animEffect>
                                    <p:anim calcmode="lin" valueType="num">
                                      <p:cBhvr>
                                        <p:cTn id="13" dur="1000" fill="hold"/>
                                        <p:tgtEl>
                                          <p:spTgt spid="158"/>
                                        </p:tgtEl>
                                        <p:attrNameLst>
                                          <p:attrName>ppt_x</p:attrName>
                                        </p:attrNameLst>
                                      </p:cBhvr>
                                      <p:tavLst>
                                        <p:tav tm="0">
                                          <p:val>
                                            <p:strVal val="#ppt_x"/>
                                          </p:val>
                                        </p:tav>
                                        <p:tav tm="100000">
                                          <p:val>
                                            <p:strVal val="#ppt_x"/>
                                          </p:val>
                                        </p:tav>
                                      </p:tavLst>
                                    </p:anim>
                                    <p:anim calcmode="lin" valueType="num">
                                      <p:cBhvr>
                                        <p:cTn id="14" dur="1000" fill="hold"/>
                                        <p:tgtEl>
                                          <p:spTgt spid="158"/>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67"/>
                                        </p:tgtEl>
                                        <p:attrNameLst>
                                          <p:attrName>style.visibility</p:attrName>
                                        </p:attrNameLst>
                                      </p:cBhvr>
                                      <p:to>
                                        <p:strVal val="visible"/>
                                      </p:to>
                                    </p:set>
                                    <p:animEffect transition="in" filter="fade">
                                      <p:cBhvr>
                                        <p:cTn id="17" dur="1000"/>
                                        <p:tgtEl>
                                          <p:spTgt spid="167"/>
                                        </p:tgtEl>
                                      </p:cBhvr>
                                    </p:animEffect>
                                    <p:anim calcmode="lin" valueType="num">
                                      <p:cBhvr>
                                        <p:cTn id="18" dur="1000" fill="hold"/>
                                        <p:tgtEl>
                                          <p:spTgt spid="167"/>
                                        </p:tgtEl>
                                        <p:attrNameLst>
                                          <p:attrName>ppt_x</p:attrName>
                                        </p:attrNameLst>
                                      </p:cBhvr>
                                      <p:tavLst>
                                        <p:tav tm="0">
                                          <p:val>
                                            <p:strVal val="#ppt_x"/>
                                          </p:val>
                                        </p:tav>
                                        <p:tav tm="100000">
                                          <p:val>
                                            <p:strVal val="#ppt_x"/>
                                          </p:val>
                                        </p:tav>
                                      </p:tavLst>
                                    </p:anim>
                                    <p:anim calcmode="lin" valueType="num">
                                      <p:cBhvr>
                                        <p:cTn id="19" dur="1000" fill="hold"/>
                                        <p:tgtEl>
                                          <p:spTgt spid="167"/>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159"/>
                                        </p:tgtEl>
                                        <p:attrNameLst>
                                          <p:attrName>style.visibility</p:attrName>
                                        </p:attrNameLst>
                                      </p:cBhvr>
                                      <p:to>
                                        <p:strVal val="visible"/>
                                      </p:to>
                                    </p:set>
                                    <p:animEffect transition="in" filter="fade">
                                      <p:cBhvr>
                                        <p:cTn id="24" dur="1000"/>
                                        <p:tgtEl>
                                          <p:spTgt spid="159"/>
                                        </p:tgtEl>
                                      </p:cBhvr>
                                    </p:animEffect>
                                    <p:anim calcmode="lin" valueType="num">
                                      <p:cBhvr>
                                        <p:cTn id="25" dur="1000" fill="hold"/>
                                        <p:tgtEl>
                                          <p:spTgt spid="159"/>
                                        </p:tgtEl>
                                        <p:attrNameLst>
                                          <p:attrName>ppt_x</p:attrName>
                                        </p:attrNameLst>
                                      </p:cBhvr>
                                      <p:tavLst>
                                        <p:tav tm="0">
                                          <p:val>
                                            <p:strVal val="#ppt_x"/>
                                          </p:val>
                                        </p:tav>
                                        <p:tav tm="100000">
                                          <p:val>
                                            <p:strVal val="#ppt_x"/>
                                          </p:val>
                                        </p:tav>
                                      </p:tavLst>
                                    </p:anim>
                                    <p:anim calcmode="lin" valueType="num">
                                      <p:cBhvr>
                                        <p:cTn id="26" dur="1000" fill="hold"/>
                                        <p:tgtEl>
                                          <p:spTgt spid="159"/>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168"/>
                                        </p:tgtEl>
                                        <p:attrNameLst>
                                          <p:attrName>style.visibility</p:attrName>
                                        </p:attrNameLst>
                                      </p:cBhvr>
                                      <p:to>
                                        <p:strVal val="visible"/>
                                      </p:to>
                                    </p:set>
                                    <p:animEffect transition="in" filter="fade">
                                      <p:cBhvr>
                                        <p:cTn id="29" dur="1000"/>
                                        <p:tgtEl>
                                          <p:spTgt spid="168"/>
                                        </p:tgtEl>
                                      </p:cBhvr>
                                    </p:animEffect>
                                    <p:anim calcmode="lin" valueType="num">
                                      <p:cBhvr>
                                        <p:cTn id="30" dur="1000" fill="hold"/>
                                        <p:tgtEl>
                                          <p:spTgt spid="168"/>
                                        </p:tgtEl>
                                        <p:attrNameLst>
                                          <p:attrName>ppt_x</p:attrName>
                                        </p:attrNameLst>
                                      </p:cBhvr>
                                      <p:tavLst>
                                        <p:tav tm="0">
                                          <p:val>
                                            <p:strVal val="#ppt_x"/>
                                          </p:val>
                                        </p:tav>
                                        <p:tav tm="100000">
                                          <p:val>
                                            <p:strVal val="#ppt_x"/>
                                          </p:val>
                                        </p:tav>
                                      </p:tavLst>
                                    </p:anim>
                                    <p:anim calcmode="lin" valueType="num">
                                      <p:cBhvr>
                                        <p:cTn id="31" dur="1000" fill="hold"/>
                                        <p:tgtEl>
                                          <p:spTgt spid="168"/>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16" presetClass="entr" presetSubtype="21" fill="hold" nodeType="clickEffect">
                                  <p:stCondLst>
                                    <p:cond delay="0"/>
                                  </p:stCondLst>
                                  <p:childTnLst>
                                    <p:set>
                                      <p:cBhvr>
                                        <p:cTn id="35" dur="1" fill="hold">
                                          <p:stCondLst>
                                            <p:cond delay="0"/>
                                          </p:stCondLst>
                                        </p:cTn>
                                        <p:tgtEl>
                                          <p:spTgt spid="201"/>
                                        </p:tgtEl>
                                        <p:attrNameLst>
                                          <p:attrName>style.visibility</p:attrName>
                                        </p:attrNameLst>
                                      </p:cBhvr>
                                      <p:to>
                                        <p:strVal val="visible"/>
                                      </p:to>
                                    </p:set>
                                    <p:animEffect transition="in" filter="barn(inVertical)">
                                      <p:cBhvr>
                                        <p:cTn id="36" dur="500"/>
                                        <p:tgtEl>
                                          <p:spTgt spid="201"/>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4" fill="hold" nodeType="clickEffect">
                                  <p:stCondLst>
                                    <p:cond delay="0"/>
                                  </p:stCondLst>
                                  <p:childTnLst>
                                    <p:set>
                                      <p:cBhvr>
                                        <p:cTn id="40" dur="1" fill="hold">
                                          <p:stCondLst>
                                            <p:cond delay="0"/>
                                          </p:stCondLst>
                                        </p:cTn>
                                        <p:tgtEl>
                                          <p:spTgt spid="202"/>
                                        </p:tgtEl>
                                        <p:attrNameLst>
                                          <p:attrName>style.visibility</p:attrName>
                                        </p:attrNameLst>
                                      </p:cBhvr>
                                      <p:to>
                                        <p:strVal val="visible"/>
                                      </p:to>
                                    </p:set>
                                    <p:animEffect transition="in" filter="wipe(down)">
                                      <p:cBhvr>
                                        <p:cTn id="41" dur="500"/>
                                        <p:tgtEl>
                                          <p:spTgt spid="2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animBg="1"/>
      <p:bldP spid="159"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7277100" cy="457200"/>
          </a:xfrm>
        </p:spPr>
        <p:txBody>
          <a:bodyPr/>
          <a:lstStyle/>
          <a:p>
            <a:r>
              <a:rPr lang="en-US" sz="2600"/>
              <a:t>Phương pháp thu giảm số </a:t>
            </a:r>
            <a:r>
              <a:rPr lang="en-US" sz="2600" smtClean="0"/>
              <a:t>chiều</a:t>
            </a:r>
            <a:r>
              <a:rPr lang="en-US" sz="2600"/>
              <a:t/>
            </a:r>
            <a:br>
              <a:rPr lang="en-US" sz="2600"/>
            </a:br>
            <a:endParaRPr lang="en-US" sz="2600"/>
          </a:p>
        </p:txBody>
      </p:sp>
      <p:sp>
        <p:nvSpPr>
          <p:cNvPr id="4" name="Footer Placeholder 3"/>
          <p:cNvSpPr>
            <a:spLocks noGrp="1"/>
          </p:cNvSpPr>
          <p:nvPr>
            <p:ph type="ftr" sz="quarter" idx="11"/>
          </p:nvPr>
        </p:nvSpPr>
        <p:spPr/>
        <p:txBody>
          <a:bodyPr/>
          <a:lstStyle/>
          <a:p>
            <a:r>
              <a:rPr lang="en-US" smtClean="0"/>
              <a:t>http://www.uit.edu.vn</a:t>
            </a:r>
            <a:endParaRPr lang="en-US"/>
          </a:p>
        </p:txBody>
      </p:sp>
      <p:sp>
        <p:nvSpPr>
          <p:cNvPr id="5" name="Slide Number Placeholder 4"/>
          <p:cNvSpPr>
            <a:spLocks noGrp="1"/>
          </p:cNvSpPr>
          <p:nvPr>
            <p:ph type="sldNum" sz="quarter" idx="12"/>
          </p:nvPr>
        </p:nvSpPr>
        <p:spPr/>
        <p:txBody>
          <a:bodyPr/>
          <a:lstStyle/>
          <a:p>
            <a:fld id="{845E3117-1AE7-4ACC-839B-C69B4E3F6E58}" type="slidenum">
              <a:rPr lang="en-US" smtClean="0"/>
              <a:pPr/>
              <a:t>14</a:t>
            </a:fld>
            <a:endParaRPr lang="en-US"/>
          </a:p>
        </p:txBody>
      </p:sp>
      <mc:AlternateContent xmlns:mc="http://schemas.openxmlformats.org/markup-compatibility/2006">
        <mc:Choice xmlns:a14="http://schemas.microsoft.com/office/drawing/2010/main" Requires="a14">
          <p:graphicFrame>
            <p:nvGraphicFramePr>
              <p:cNvPr id="8" name="Table 7"/>
              <p:cNvGraphicFramePr>
                <a:graphicFrameLocks noGrp="1"/>
              </p:cNvGraphicFramePr>
              <p:nvPr>
                <p:extLst>
                  <p:ext uri="{D42A27DB-BD31-4B8C-83A1-F6EECF244321}">
                    <p14:modId xmlns:p14="http://schemas.microsoft.com/office/powerpoint/2010/main" val="1713834716"/>
                  </p:ext>
                </p:extLst>
              </p:nvPr>
            </p:nvGraphicFramePr>
            <p:xfrm>
              <a:off x="457200" y="1066800"/>
              <a:ext cx="8305800" cy="5181598"/>
            </p:xfrm>
            <a:graphic>
              <a:graphicData uri="http://schemas.openxmlformats.org/drawingml/2006/table">
                <a:tbl>
                  <a:tblPr firstRow="1" firstCol="1" bandRow="1">
                    <a:tableStyleId>{5C22544A-7EE6-4342-B048-85BDC9FD1C3A}</a:tableStyleId>
                  </a:tblPr>
                  <a:tblGrid>
                    <a:gridCol w="1409513"/>
                    <a:gridCol w="6896287"/>
                  </a:tblGrid>
                  <a:tr h="258715">
                    <a:tc gridSpan="2">
                      <a:txBody>
                        <a:bodyPr/>
                        <a:lstStyle/>
                        <a:p>
                          <a:pPr algn="just">
                            <a:lnSpc>
                              <a:spcPct val="150000"/>
                            </a:lnSpc>
                            <a:spcAft>
                              <a:spcPts val="0"/>
                            </a:spcAft>
                          </a:pPr>
                          <a:r>
                            <a:rPr lang="en-US" sz="1100">
                              <a:effectLst/>
                            </a:rPr>
                            <a:t>Đầu vào:</a:t>
                          </a:r>
                          <a:endParaRPr lang="en-US" sz="1000">
                            <a:effectLst/>
                            <a:latin typeface="Calibri"/>
                            <a:cs typeface="Times New Roman"/>
                          </a:endParaRPr>
                        </a:p>
                      </a:txBody>
                      <a:tcPr marL="59703" marR="59703" marT="0" marB="0"/>
                    </a:tc>
                    <a:tc hMerge="1">
                      <a:txBody>
                        <a:bodyPr/>
                        <a:lstStyle/>
                        <a:p>
                          <a:endParaRPr lang="en-US"/>
                        </a:p>
                      </a:txBody>
                      <a:tcPr/>
                    </a:tc>
                  </a:tr>
                  <a:tr h="258715">
                    <a:tc>
                      <a:txBody>
                        <a:bodyPr/>
                        <a:lstStyle/>
                        <a:p>
                          <a:pPr>
                            <a:lnSpc>
                              <a:spcPct val="150000"/>
                            </a:lnSpc>
                            <a:spcAft>
                              <a:spcPts val="0"/>
                            </a:spcAft>
                          </a:pPr>
                          <a:r>
                            <a:rPr lang="en-US" sz="1100">
                              <a:effectLst/>
                            </a:rPr>
                            <a:t>T</a:t>
                          </a:r>
                          <a:endParaRPr lang="en-US" sz="1000">
                            <a:effectLst/>
                            <a:latin typeface="Calibri"/>
                            <a:cs typeface="Times New Roman"/>
                          </a:endParaRPr>
                        </a:p>
                      </a:txBody>
                      <a:tcPr marL="59703" marR="59703" marT="0" marB="0" anchor="ctr"/>
                    </a:tc>
                    <a:tc>
                      <a:txBody>
                        <a:bodyPr/>
                        <a:lstStyle/>
                        <a:p>
                          <a:pPr>
                            <a:lnSpc>
                              <a:spcPct val="150000"/>
                            </a:lnSpc>
                            <a:spcAft>
                              <a:spcPts val="0"/>
                            </a:spcAft>
                          </a:pPr>
                          <a:r>
                            <a:rPr lang="en-US" sz="1100">
                              <a:effectLst/>
                            </a:rPr>
                            <a:t>Tập dữ liệu đánh giá trong không gian khuyến nghị đa chiều.</a:t>
                          </a:r>
                          <a:endParaRPr lang="en-US" sz="1000">
                            <a:effectLst/>
                            <a:latin typeface="Calibri"/>
                            <a:cs typeface="Times New Roman"/>
                          </a:endParaRPr>
                        </a:p>
                      </a:txBody>
                      <a:tcPr marL="59703" marR="59703" marT="0" marB="0" anchor="ctr"/>
                    </a:tc>
                  </a:tr>
                  <a:tr h="517430">
                    <a:tc>
                      <a:txBody>
                        <a:bodyPr/>
                        <a:lstStyle/>
                        <a:p>
                          <a:pPr>
                            <a:lnSpc>
                              <a:spcPct val="150000"/>
                            </a:lnSpc>
                            <a:spcAft>
                              <a:spcPts val="0"/>
                            </a:spcAft>
                          </a:pPr>
                          <a:r>
                            <a:rPr lang="en-US" sz="1100">
                              <a:effectLst/>
                            </a:rPr>
                            <a:t>R</a:t>
                          </a:r>
                          <a:r>
                            <a:rPr lang="en-US" sz="1100" baseline="-25000">
                              <a:effectLst/>
                            </a:rPr>
                            <a:t>A,T</a:t>
                          </a:r>
                          <a:endParaRPr lang="en-US" sz="1000">
                            <a:effectLst/>
                            <a:latin typeface="Calibri"/>
                            <a:cs typeface="Times New Roman"/>
                          </a:endParaRPr>
                        </a:p>
                      </a:txBody>
                      <a:tcPr marL="59703" marR="59703" marT="0" marB="0" anchor="ctr"/>
                    </a:tc>
                    <a:tc>
                      <a:txBody>
                        <a:bodyPr/>
                        <a:lstStyle/>
                        <a:p>
                          <a:pPr>
                            <a:lnSpc>
                              <a:spcPct val="150000"/>
                            </a:lnSpc>
                            <a:spcAft>
                              <a:spcPts val="0"/>
                            </a:spcAft>
                          </a:pPr>
                          <a:r>
                            <a:rPr lang="en-US" sz="1100">
                              <a:effectLst/>
                            </a:rPr>
                            <a:t>Hàm dự đoán đánh giá dựa trên thuật toán A và tập dữ liệu huấn luyện T.</a:t>
                          </a:r>
                          <a:endParaRPr lang="en-US" sz="1000">
                            <a:effectLst/>
                            <a:latin typeface="Calibri"/>
                            <a:cs typeface="Times New Roman"/>
                          </a:endParaRPr>
                        </a:p>
                      </a:txBody>
                      <a:tcPr marL="59703" marR="59703" marT="0" marB="0" anchor="ctr"/>
                    </a:tc>
                  </a:tr>
                  <a:tr h="258715">
                    <a:tc>
                      <a:txBody>
                        <a:bodyPr/>
                        <a:lstStyle/>
                        <a:p>
                          <a:pPr>
                            <a:lnSpc>
                              <a:spcPct val="150000"/>
                            </a:lnSpc>
                            <a:spcAft>
                              <a:spcPts val="0"/>
                            </a:spcAft>
                          </a:pPr>
                          <a:r>
                            <a:rPr lang="en-US" sz="1100">
                              <a:effectLst/>
                            </a:rPr>
                            <a:t>µ</a:t>
                          </a:r>
                          <a:endParaRPr lang="en-US" sz="1000">
                            <a:effectLst/>
                            <a:latin typeface="Calibri"/>
                            <a:cs typeface="Times New Roman"/>
                          </a:endParaRPr>
                        </a:p>
                      </a:txBody>
                      <a:tcPr marL="59703" marR="59703" marT="0" marB="0" anchor="ctr"/>
                    </a:tc>
                    <a:tc>
                      <a:txBody>
                        <a:bodyPr/>
                        <a:lstStyle/>
                        <a:p>
                          <a:pPr>
                            <a:lnSpc>
                              <a:spcPct val="150000"/>
                            </a:lnSpc>
                            <a:spcAft>
                              <a:spcPts val="0"/>
                            </a:spcAft>
                          </a:pPr>
                          <a:r>
                            <a:rPr lang="en-US" sz="1100">
                              <a:effectLst/>
                            </a:rPr>
                            <a:t>Hàm đo độ hiệu quả</a:t>
                          </a:r>
                          <a:endParaRPr lang="en-US" sz="1000">
                            <a:effectLst/>
                            <a:latin typeface="Calibri"/>
                            <a:cs typeface="Times New Roman"/>
                          </a:endParaRPr>
                        </a:p>
                      </a:txBody>
                      <a:tcPr marL="59703" marR="59703" marT="0" marB="0" anchor="ctr"/>
                    </a:tc>
                  </a:tr>
                  <a:tr h="258715">
                    <a:tc>
                      <a:txBody>
                        <a:bodyPr/>
                        <a:lstStyle/>
                        <a:p>
                          <a:pPr>
                            <a:lnSpc>
                              <a:spcPct val="150000"/>
                            </a:lnSpc>
                            <a:spcAft>
                              <a:spcPts val="0"/>
                            </a:spcAft>
                          </a:pPr>
                          <a:r>
                            <a:rPr lang="en-US" sz="1100">
                              <a:effectLst/>
                            </a:rPr>
                            <a:t>N</a:t>
                          </a:r>
                          <a:endParaRPr lang="en-US" sz="1000">
                            <a:effectLst/>
                            <a:latin typeface="Calibri"/>
                            <a:cs typeface="Times New Roman"/>
                          </a:endParaRPr>
                        </a:p>
                      </a:txBody>
                      <a:tcPr marL="59703" marR="59703" marT="0" marB="0" anchor="ctr"/>
                    </a:tc>
                    <a:tc>
                      <a:txBody>
                        <a:bodyPr/>
                        <a:lstStyle/>
                        <a:p>
                          <a:pPr>
                            <a:lnSpc>
                              <a:spcPct val="150000"/>
                            </a:lnSpc>
                            <a:spcAft>
                              <a:spcPts val="0"/>
                            </a:spcAft>
                          </a:pPr>
                          <a:r>
                            <a:rPr lang="en-US" sz="1100">
                              <a:effectLst/>
                            </a:rPr>
                            <a:t>Số đánh giá có sẵn nhỏ nhất cần có của một phân khúc dữ liệu hợp lệ</a:t>
                          </a:r>
                          <a:endParaRPr lang="en-US" sz="1000">
                            <a:effectLst/>
                            <a:latin typeface="Calibri"/>
                            <a:cs typeface="Times New Roman"/>
                          </a:endParaRPr>
                        </a:p>
                      </a:txBody>
                      <a:tcPr marL="59703" marR="59703" marT="0" marB="0" anchor="ctr"/>
                    </a:tc>
                  </a:tr>
                  <a:tr h="258715">
                    <a:tc gridSpan="2">
                      <a:txBody>
                        <a:bodyPr/>
                        <a:lstStyle/>
                        <a:p>
                          <a:pPr>
                            <a:lnSpc>
                              <a:spcPct val="150000"/>
                            </a:lnSpc>
                            <a:spcAft>
                              <a:spcPts val="0"/>
                            </a:spcAft>
                          </a:pPr>
                          <a:r>
                            <a:rPr lang="en-US" sz="1100">
                              <a:effectLst/>
                            </a:rPr>
                            <a:t> </a:t>
                          </a:r>
                          <a:endParaRPr lang="en-US" sz="1000">
                            <a:effectLst/>
                            <a:latin typeface="Calibri"/>
                            <a:cs typeface="Times New Roman"/>
                          </a:endParaRPr>
                        </a:p>
                      </a:txBody>
                      <a:tcPr marL="59703" marR="59703" marT="0" marB="0" anchor="ctr"/>
                    </a:tc>
                    <a:tc hMerge="1">
                      <a:txBody>
                        <a:bodyPr/>
                        <a:lstStyle/>
                        <a:p>
                          <a:endParaRPr lang="en-US"/>
                        </a:p>
                      </a:txBody>
                      <a:tcPr/>
                    </a:tc>
                  </a:tr>
                  <a:tr h="258715">
                    <a:tc gridSpan="2">
                      <a:txBody>
                        <a:bodyPr/>
                        <a:lstStyle/>
                        <a:p>
                          <a:pPr>
                            <a:lnSpc>
                              <a:spcPct val="150000"/>
                            </a:lnSpc>
                            <a:spcAft>
                              <a:spcPts val="0"/>
                            </a:spcAft>
                          </a:pPr>
                          <a:r>
                            <a:rPr lang="en-US" sz="1100">
                              <a:effectLst/>
                            </a:rPr>
                            <a:t>Đầu ra:</a:t>
                          </a:r>
                          <a:endParaRPr lang="en-US" sz="1000">
                            <a:effectLst/>
                            <a:latin typeface="Calibri"/>
                            <a:cs typeface="Times New Roman"/>
                          </a:endParaRPr>
                        </a:p>
                      </a:txBody>
                      <a:tcPr marL="59703" marR="59703" marT="0" marB="0" anchor="ctr"/>
                    </a:tc>
                    <a:tc hMerge="1">
                      <a:txBody>
                        <a:bodyPr/>
                        <a:lstStyle/>
                        <a:p>
                          <a:endParaRPr lang="en-US"/>
                        </a:p>
                      </a:txBody>
                      <a:tcPr/>
                    </a:tc>
                  </a:tr>
                  <a:tr h="517430">
                    <a:tc>
                      <a:txBody>
                        <a:bodyPr/>
                        <a:lstStyle/>
                        <a:p>
                          <a:pPr>
                            <a:lnSpc>
                              <a:spcPct val="150000"/>
                            </a:lnSpc>
                            <a:spcAft>
                              <a:spcPts val="0"/>
                            </a:spcAft>
                          </a:pPr>
                          <a14:m>
                            <m:oMathPara xmlns:m="http://schemas.openxmlformats.org/officeDocument/2006/math">
                              <m:oMathParaPr>
                                <m:jc m:val="centerGroup"/>
                              </m:oMathParaPr>
                              <m:oMath xmlns:m="http://schemas.openxmlformats.org/officeDocument/2006/math">
                                <m:acc>
                                  <m:accPr>
                                    <m:chr m:val="̅"/>
                                    <m:ctrlPr>
                                      <a:rPr lang="en-US" sz="1100">
                                        <a:effectLst/>
                                      </a:rPr>
                                    </m:ctrlPr>
                                  </m:accPr>
                                  <m:e>
                                    <m:r>
                                      <a:rPr lang="en-US" sz="1100">
                                        <a:effectLst/>
                                      </a:rPr>
                                      <m:t>𝑆𝐸𝐺𝑀</m:t>
                                    </m:r>
                                    <m:r>
                                      <a:rPr lang="en-US" sz="1100">
                                        <a:effectLst/>
                                      </a:rPr>
                                      <m:t>(</m:t>
                                    </m:r>
                                    <m:r>
                                      <a:rPr lang="en-US" sz="1100">
                                        <a:effectLst/>
                                      </a:rPr>
                                      <m:t>𝑇</m:t>
                                    </m:r>
                                    <m:r>
                                      <a:rPr lang="en-US" sz="1100">
                                        <a:effectLst/>
                                      </a:rPr>
                                      <m:t>)</m:t>
                                    </m:r>
                                  </m:e>
                                </m:acc>
                              </m:oMath>
                            </m:oMathPara>
                          </a14:m>
                          <a:endParaRPr lang="en-US" sz="1000">
                            <a:effectLst/>
                            <a:latin typeface="Calibri"/>
                            <a:cs typeface="Times New Roman"/>
                          </a:endParaRPr>
                        </a:p>
                      </a:txBody>
                      <a:tcPr marL="59703" marR="59703" marT="0" marB="0" anchor="ctr"/>
                    </a:tc>
                    <a:tc>
                      <a:txBody>
                        <a:bodyPr/>
                        <a:lstStyle/>
                        <a:p>
                          <a:pPr>
                            <a:lnSpc>
                              <a:spcPct val="150000"/>
                            </a:lnSpc>
                            <a:spcAft>
                              <a:spcPts val="0"/>
                            </a:spcAft>
                          </a:pPr>
                          <a:r>
                            <a:rPr lang="en-US" sz="1100">
                              <a:effectLst/>
                            </a:rPr>
                            <a:t>Tập phân khúc dữ liệu mà bằng phương pháp thu giảm số chiều dựa trên thuật toán A có hiệu quả cao hơn thuật toán A thuần túy.</a:t>
                          </a:r>
                          <a:endParaRPr lang="en-US" sz="1000">
                            <a:effectLst/>
                            <a:latin typeface="Calibri"/>
                            <a:cs typeface="Times New Roman"/>
                          </a:endParaRPr>
                        </a:p>
                      </a:txBody>
                      <a:tcPr marL="59703" marR="59703" marT="0" marB="0" anchor="ctr"/>
                    </a:tc>
                  </a:tr>
                  <a:tr h="258715">
                    <a:tc gridSpan="2">
                      <a:txBody>
                        <a:bodyPr/>
                        <a:lstStyle/>
                        <a:p>
                          <a:pPr>
                            <a:lnSpc>
                              <a:spcPct val="150000"/>
                            </a:lnSpc>
                            <a:spcAft>
                              <a:spcPts val="0"/>
                            </a:spcAft>
                          </a:pPr>
                          <a:r>
                            <a:rPr lang="en-US" sz="1100">
                              <a:effectLst/>
                            </a:rPr>
                            <a:t> </a:t>
                          </a:r>
                          <a:endParaRPr lang="en-US" sz="1000">
                            <a:effectLst/>
                            <a:latin typeface="Calibri"/>
                            <a:cs typeface="Times New Roman"/>
                          </a:endParaRPr>
                        </a:p>
                      </a:txBody>
                      <a:tcPr marL="59703" marR="59703" marT="0" marB="0" anchor="ctr"/>
                    </a:tc>
                    <a:tc hMerge="1">
                      <a:txBody>
                        <a:bodyPr/>
                        <a:lstStyle/>
                        <a:p>
                          <a:endParaRPr lang="en-US"/>
                        </a:p>
                      </a:txBody>
                      <a:tcPr/>
                    </a:tc>
                  </a:tr>
                  <a:tr h="258715">
                    <a:tc gridSpan="2">
                      <a:txBody>
                        <a:bodyPr/>
                        <a:lstStyle/>
                        <a:p>
                          <a:pPr>
                            <a:lnSpc>
                              <a:spcPct val="150000"/>
                            </a:lnSpc>
                            <a:spcAft>
                              <a:spcPts val="0"/>
                            </a:spcAft>
                          </a:pPr>
                          <a:r>
                            <a:rPr lang="en-US" sz="1100">
                              <a:effectLst/>
                            </a:rPr>
                            <a:t>Thuật toán:</a:t>
                          </a:r>
                          <a:endParaRPr lang="en-US" sz="1000">
                            <a:effectLst/>
                            <a:latin typeface="Calibri"/>
                            <a:cs typeface="Times New Roman"/>
                          </a:endParaRPr>
                        </a:p>
                      </a:txBody>
                      <a:tcPr marL="59703" marR="59703" marT="0" marB="0" anchor="ctr"/>
                    </a:tc>
                    <a:tc hMerge="1">
                      <a:txBody>
                        <a:bodyPr/>
                        <a:lstStyle/>
                        <a:p>
                          <a:endParaRPr lang="en-US"/>
                        </a:p>
                      </a:txBody>
                      <a:tcPr/>
                    </a:tc>
                  </a:tr>
                  <a:tr h="2077018">
                    <a:tc gridSpan="2">
                      <a:txBody>
                        <a:bodyPr/>
                        <a:lstStyle/>
                        <a:p>
                          <a:pPr marL="342900" marR="0" lvl="0" indent="-342900">
                            <a:lnSpc>
                              <a:spcPct val="150000"/>
                            </a:lnSpc>
                            <a:spcBef>
                              <a:spcPts val="0"/>
                            </a:spcBef>
                            <a:spcAft>
                              <a:spcPts val="0"/>
                            </a:spcAft>
                            <a:buFont typeface="+mj-lt"/>
                            <a:buAutoNum type="arabicPeriod"/>
                          </a:pPr>
                          <a:r>
                            <a:rPr lang="en-US" sz="1100">
                              <a:effectLst/>
                            </a:rPr>
                            <a:t>Tìm tập SEGM(T) là tập các phân khúc dữ liệu có số lượng đánh giá đã có lớn hơn hoặc bằng N.</a:t>
                          </a:r>
                          <a:endParaRPr lang="en-US" sz="1000">
                            <a:effectLst/>
                          </a:endParaRPr>
                        </a:p>
                        <a:p>
                          <a:pPr marL="342900" marR="0" lvl="0" indent="-342900">
                            <a:lnSpc>
                              <a:spcPct val="150000"/>
                            </a:lnSpc>
                            <a:spcBef>
                              <a:spcPts val="0"/>
                            </a:spcBef>
                            <a:spcAft>
                              <a:spcPts val="0"/>
                            </a:spcAft>
                            <a:buFont typeface="+mj-lt"/>
                            <a:buAutoNum type="arabicPeriod"/>
                          </a:pPr>
                          <a:r>
                            <a:rPr lang="en-US" sz="1100">
                              <a:effectLst/>
                            </a:rPr>
                            <a:t>Với mỗi phân khúc dữ liệu </a:t>
                          </a:r>
                          <a14:m>
                            <m:oMath xmlns:m="http://schemas.openxmlformats.org/officeDocument/2006/math">
                              <m:r>
                                <a:rPr lang="en-US" sz="1100">
                                  <a:effectLst/>
                                </a:rPr>
                                <m:t>𝑆</m:t>
                              </m:r>
                              <m:r>
                                <a:rPr lang="en-US" sz="1100">
                                  <a:effectLst/>
                                </a:rPr>
                                <m:t>∈</m:t>
                              </m:r>
                              <m:r>
                                <a:rPr lang="en-US" sz="1100">
                                  <a:effectLst/>
                                </a:rPr>
                                <m:t>𝑆𝐸𝐺𝑀</m:t>
                              </m:r>
                              <m:r>
                                <a:rPr lang="en-US" sz="1100">
                                  <a:effectLst/>
                                </a:rPr>
                                <m:t>(</m:t>
                              </m:r>
                              <m:r>
                                <a:rPr lang="en-US" sz="1100">
                                  <a:effectLst/>
                                </a:rPr>
                                <m:t>𝑇</m:t>
                              </m:r>
                              <m:r>
                                <a:rPr lang="en-US" sz="1100">
                                  <a:effectLst/>
                                </a:rPr>
                                <m:t>)</m:t>
                              </m:r>
                            </m:oMath>
                          </a14:m>
                          <a:r>
                            <a:rPr lang="en-US" sz="1100">
                              <a:effectLst/>
                            </a:rPr>
                            <a:t> tính µ</a:t>
                          </a:r>
                          <a:r>
                            <a:rPr lang="en-US" sz="1300" baseline="-25000">
                              <a:effectLst/>
                            </a:rPr>
                            <a:t>A,S</a:t>
                          </a:r>
                          <a:r>
                            <a:rPr lang="en-US" sz="1100">
                              <a:effectLst/>
                            </a:rPr>
                            <a:t>(S) và µ</a:t>
                          </a:r>
                          <a:r>
                            <a:rPr lang="en-US" sz="1100" baseline="-25000">
                              <a:effectLst/>
                            </a:rPr>
                            <a:t>A,T</a:t>
                          </a:r>
                          <a:r>
                            <a:rPr lang="en-US" sz="1100">
                              <a:effectLst/>
                            </a:rPr>
                            <a:t>(S), và chỉ giữ lại những phân khúc dữ liệu </a:t>
                          </a:r>
                          <a14:m>
                            <m:oMath xmlns:m="http://schemas.openxmlformats.org/officeDocument/2006/math">
                              <m:r>
                                <a:rPr lang="en-US" sz="1100">
                                  <a:effectLst/>
                                </a:rPr>
                                <m:t>𝑆</m:t>
                              </m:r>
                              <m:r>
                                <a:rPr lang="en-US" sz="1100">
                                  <a:effectLst/>
                                </a:rPr>
                                <m:t>∈</m:t>
                              </m:r>
                              <m:r>
                                <a:rPr lang="en-US" sz="1100">
                                  <a:effectLst/>
                                </a:rPr>
                                <m:t>𝑆𝐸𝐺𝑀</m:t>
                              </m:r>
                              <m:r>
                                <a:rPr lang="en-US" sz="1100">
                                  <a:effectLst/>
                                </a:rPr>
                                <m:t>(</m:t>
                              </m:r>
                              <m:r>
                                <a:rPr lang="en-US" sz="1100">
                                  <a:effectLst/>
                                </a:rPr>
                                <m:t>𝑇</m:t>
                              </m:r>
                              <m:r>
                                <a:rPr lang="en-US" sz="1100">
                                  <a:effectLst/>
                                </a:rPr>
                                <m:t>)</m:t>
                              </m:r>
                            </m:oMath>
                          </a14:m>
                          <a:r>
                            <a:rPr lang="en-US" sz="1100">
                              <a:effectLst/>
                            </a:rPr>
                            <a:t> mà µ</a:t>
                          </a:r>
                          <a:r>
                            <a:rPr lang="en-US" sz="1300" baseline="-25000">
                              <a:effectLst/>
                            </a:rPr>
                            <a:t>A,S</a:t>
                          </a:r>
                          <a:r>
                            <a:rPr lang="en-US" sz="1100">
                              <a:effectLst/>
                            </a:rPr>
                            <a:t>(S) tốt hơn µ</a:t>
                          </a:r>
                          <a:r>
                            <a:rPr lang="en-US" sz="1300" baseline="-25000">
                              <a:effectLst/>
                            </a:rPr>
                            <a:t>A,T</a:t>
                          </a:r>
                          <a:r>
                            <a:rPr lang="en-US" sz="1100">
                              <a:effectLst/>
                            </a:rPr>
                            <a:t>(S).</a:t>
                          </a:r>
                          <a:endParaRPr lang="en-US" sz="1000">
                            <a:effectLst/>
                          </a:endParaRPr>
                        </a:p>
                        <a:p>
                          <a:pPr marL="342900" marR="0" lvl="0" indent="-342900" algn="just">
                            <a:lnSpc>
                              <a:spcPct val="150000"/>
                            </a:lnSpc>
                            <a:spcBef>
                              <a:spcPts val="0"/>
                            </a:spcBef>
                            <a:spcAft>
                              <a:spcPts val="0"/>
                            </a:spcAft>
                            <a:buFont typeface="+mj-lt"/>
                            <a:buAutoNum type="arabicPeriod"/>
                          </a:pPr>
                          <a:r>
                            <a:rPr lang="en-US" sz="1100">
                              <a:effectLst/>
                            </a:rPr>
                            <a:t>Với những phân khúc dữ liệu còn lại trong SEGM(T) sau bước trên, loại bỏ tất cả những phân khúc dữ liệu S nếu tồn tại một phân khúc dữ liệu Q sao cho  </a:t>
                          </a:r>
                          <a14:m>
                            <m:oMath xmlns:m="http://schemas.openxmlformats.org/officeDocument/2006/math">
                              <m:r>
                                <a:rPr lang="en-US" sz="1100">
                                  <a:effectLst/>
                                </a:rPr>
                                <m:t>𝑆</m:t>
                              </m:r>
                              <m:r>
                                <a:rPr lang="en-US" sz="1100">
                                  <a:effectLst/>
                                </a:rPr>
                                <m:t>⊂</m:t>
                              </m:r>
                              <m:r>
                                <a:rPr lang="en-US" sz="1100">
                                  <a:effectLst/>
                                </a:rPr>
                                <m:t>𝑄</m:t>
                              </m:r>
                            </m:oMath>
                          </a14:m>
                          <a:r>
                            <a:rPr lang="en-US" sz="1100">
                              <a:effectLst/>
                            </a:rPr>
                            <a:t>và µ</a:t>
                          </a:r>
                          <a:r>
                            <a:rPr lang="en-US" sz="1100" baseline="-25000">
                              <a:effectLst/>
                            </a:rPr>
                            <a:t>A,Q</a:t>
                          </a:r>
                          <a:r>
                            <a:rPr lang="en-US" sz="1100">
                              <a:effectLst/>
                            </a:rPr>
                            <a:t>(Q) tốt hơn µ</a:t>
                          </a:r>
                          <a:r>
                            <a:rPr lang="en-US" sz="1100" baseline="-25000">
                              <a:effectLst/>
                            </a:rPr>
                            <a:t>A,S</a:t>
                          </a:r>
                          <a:r>
                            <a:rPr lang="en-US" sz="1100">
                              <a:effectLst/>
                            </a:rPr>
                            <a:t>(S). Tập phân khúc dữ liệu được giữ lại sau cùng là </a:t>
                          </a:r>
                          <a14:m>
                            <m:oMath xmlns:m="http://schemas.openxmlformats.org/officeDocument/2006/math">
                              <m:acc>
                                <m:accPr>
                                  <m:chr m:val="̅"/>
                                  <m:ctrlPr>
                                    <a:rPr lang="en-US" sz="1100">
                                      <a:effectLst/>
                                    </a:rPr>
                                  </m:ctrlPr>
                                </m:accPr>
                                <m:e>
                                  <m:r>
                                    <a:rPr lang="en-US" sz="1100">
                                      <a:effectLst/>
                                    </a:rPr>
                                    <m:t>𝑆𝐸𝐺𝑀</m:t>
                                  </m:r>
                                  <m:r>
                                    <a:rPr lang="en-US" sz="1100">
                                      <a:effectLst/>
                                    </a:rPr>
                                    <m:t>(</m:t>
                                  </m:r>
                                  <m:r>
                                    <a:rPr lang="en-US" sz="1100">
                                      <a:effectLst/>
                                    </a:rPr>
                                    <m:t>𝑇</m:t>
                                  </m:r>
                                  <m:r>
                                    <a:rPr lang="en-US" sz="1100">
                                      <a:effectLst/>
                                    </a:rPr>
                                    <m:t>)</m:t>
                                  </m:r>
                                </m:e>
                              </m:acc>
                            </m:oMath>
                          </a14:m>
                          <a:r>
                            <a:rPr lang="en-US" sz="1100">
                              <a:effectLst/>
                            </a:rPr>
                            <a:t> cần tìm.</a:t>
                          </a:r>
                          <a:endParaRPr lang="en-US" sz="1000">
                            <a:effectLst/>
                            <a:latin typeface="Calibri"/>
                            <a:ea typeface="Calibri"/>
                            <a:cs typeface="Times New Roman"/>
                          </a:endParaRPr>
                        </a:p>
                      </a:txBody>
                      <a:tcPr marL="59703" marR="59703" marT="0" marB="0" anchor="ctr"/>
                    </a:tc>
                    <a:tc hMerge="1">
                      <a:txBody>
                        <a:bodyPr/>
                        <a:lstStyle/>
                        <a:p>
                          <a:endParaRPr lang="en-US"/>
                        </a:p>
                      </a:txBody>
                      <a:tcPr/>
                    </a:tc>
                  </a:tr>
                </a:tbl>
              </a:graphicData>
            </a:graphic>
          </p:graphicFrame>
        </mc:Choice>
        <mc:Fallback>
          <p:graphicFrame>
            <p:nvGraphicFramePr>
              <p:cNvPr id="8" name="Table 7"/>
              <p:cNvGraphicFramePr>
                <a:graphicFrameLocks noGrp="1"/>
              </p:cNvGraphicFramePr>
              <p:nvPr>
                <p:extLst>
                  <p:ext uri="{D42A27DB-BD31-4B8C-83A1-F6EECF244321}">
                    <p14:modId xmlns:p14="http://schemas.microsoft.com/office/powerpoint/2010/main" val="1713834716"/>
                  </p:ext>
                </p:extLst>
              </p:nvPr>
            </p:nvGraphicFramePr>
            <p:xfrm>
              <a:off x="457200" y="1066800"/>
              <a:ext cx="8305800" cy="5181598"/>
            </p:xfrm>
            <a:graphic>
              <a:graphicData uri="http://schemas.openxmlformats.org/drawingml/2006/table">
                <a:tbl>
                  <a:tblPr firstRow="1" firstCol="1" bandRow="1">
                    <a:tableStyleId>{5C22544A-7EE6-4342-B048-85BDC9FD1C3A}</a:tableStyleId>
                  </a:tblPr>
                  <a:tblGrid>
                    <a:gridCol w="1409513"/>
                    <a:gridCol w="6896287"/>
                  </a:tblGrid>
                  <a:tr h="258715">
                    <a:tc gridSpan="2">
                      <a:txBody>
                        <a:bodyPr/>
                        <a:lstStyle/>
                        <a:p>
                          <a:pPr algn="just">
                            <a:lnSpc>
                              <a:spcPct val="150000"/>
                            </a:lnSpc>
                            <a:spcAft>
                              <a:spcPts val="0"/>
                            </a:spcAft>
                          </a:pPr>
                          <a:r>
                            <a:rPr lang="en-US" sz="1100">
                              <a:effectLst/>
                            </a:rPr>
                            <a:t>Đầu vào:</a:t>
                          </a:r>
                          <a:endParaRPr lang="en-US" sz="1000">
                            <a:effectLst/>
                            <a:latin typeface="Calibri"/>
                            <a:cs typeface="Times New Roman"/>
                          </a:endParaRPr>
                        </a:p>
                      </a:txBody>
                      <a:tcPr marL="59703" marR="59703" marT="0" marB="0"/>
                    </a:tc>
                    <a:tc hMerge="1">
                      <a:txBody>
                        <a:bodyPr/>
                        <a:lstStyle/>
                        <a:p>
                          <a:endParaRPr lang="en-US"/>
                        </a:p>
                      </a:txBody>
                      <a:tcPr/>
                    </a:tc>
                  </a:tr>
                  <a:tr h="258715">
                    <a:tc>
                      <a:txBody>
                        <a:bodyPr/>
                        <a:lstStyle/>
                        <a:p>
                          <a:pPr>
                            <a:lnSpc>
                              <a:spcPct val="150000"/>
                            </a:lnSpc>
                            <a:spcAft>
                              <a:spcPts val="0"/>
                            </a:spcAft>
                          </a:pPr>
                          <a:r>
                            <a:rPr lang="en-US" sz="1100">
                              <a:effectLst/>
                            </a:rPr>
                            <a:t>T</a:t>
                          </a:r>
                          <a:endParaRPr lang="en-US" sz="1000">
                            <a:effectLst/>
                            <a:latin typeface="Calibri"/>
                            <a:cs typeface="Times New Roman"/>
                          </a:endParaRPr>
                        </a:p>
                      </a:txBody>
                      <a:tcPr marL="59703" marR="59703" marT="0" marB="0" anchor="ctr"/>
                    </a:tc>
                    <a:tc>
                      <a:txBody>
                        <a:bodyPr/>
                        <a:lstStyle/>
                        <a:p>
                          <a:pPr>
                            <a:lnSpc>
                              <a:spcPct val="150000"/>
                            </a:lnSpc>
                            <a:spcAft>
                              <a:spcPts val="0"/>
                            </a:spcAft>
                          </a:pPr>
                          <a:r>
                            <a:rPr lang="en-US" sz="1100">
                              <a:effectLst/>
                            </a:rPr>
                            <a:t>Tập dữ liệu đánh giá trong không gian khuyến nghị đa chiều.</a:t>
                          </a:r>
                          <a:endParaRPr lang="en-US" sz="1000">
                            <a:effectLst/>
                            <a:latin typeface="Calibri"/>
                            <a:cs typeface="Times New Roman"/>
                          </a:endParaRPr>
                        </a:p>
                      </a:txBody>
                      <a:tcPr marL="59703" marR="59703" marT="0" marB="0" anchor="ctr"/>
                    </a:tc>
                  </a:tr>
                  <a:tr h="517430">
                    <a:tc>
                      <a:txBody>
                        <a:bodyPr/>
                        <a:lstStyle/>
                        <a:p>
                          <a:pPr>
                            <a:lnSpc>
                              <a:spcPct val="150000"/>
                            </a:lnSpc>
                            <a:spcAft>
                              <a:spcPts val="0"/>
                            </a:spcAft>
                          </a:pPr>
                          <a:r>
                            <a:rPr lang="en-US" sz="1100">
                              <a:effectLst/>
                            </a:rPr>
                            <a:t>R</a:t>
                          </a:r>
                          <a:r>
                            <a:rPr lang="en-US" sz="1100" baseline="-25000">
                              <a:effectLst/>
                            </a:rPr>
                            <a:t>A,T</a:t>
                          </a:r>
                          <a:endParaRPr lang="en-US" sz="1000">
                            <a:effectLst/>
                            <a:latin typeface="Calibri"/>
                            <a:cs typeface="Times New Roman"/>
                          </a:endParaRPr>
                        </a:p>
                      </a:txBody>
                      <a:tcPr marL="59703" marR="59703" marT="0" marB="0" anchor="ctr"/>
                    </a:tc>
                    <a:tc>
                      <a:txBody>
                        <a:bodyPr/>
                        <a:lstStyle/>
                        <a:p>
                          <a:pPr>
                            <a:lnSpc>
                              <a:spcPct val="150000"/>
                            </a:lnSpc>
                            <a:spcAft>
                              <a:spcPts val="0"/>
                            </a:spcAft>
                          </a:pPr>
                          <a:r>
                            <a:rPr lang="en-US" sz="1100">
                              <a:effectLst/>
                            </a:rPr>
                            <a:t>Hàm dự đoán đánh giá dựa trên thuật toán A và tập dữ liệu huấn luyện T.</a:t>
                          </a:r>
                          <a:endParaRPr lang="en-US" sz="1000">
                            <a:effectLst/>
                            <a:latin typeface="Calibri"/>
                            <a:cs typeface="Times New Roman"/>
                          </a:endParaRPr>
                        </a:p>
                      </a:txBody>
                      <a:tcPr marL="59703" marR="59703" marT="0" marB="0" anchor="ctr"/>
                    </a:tc>
                  </a:tr>
                  <a:tr h="258715">
                    <a:tc>
                      <a:txBody>
                        <a:bodyPr/>
                        <a:lstStyle/>
                        <a:p>
                          <a:pPr>
                            <a:lnSpc>
                              <a:spcPct val="150000"/>
                            </a:lnSpc>
                            <a:spcAft>
                              <a:spcPts val="0"/>
                            </a:spcAft>
                          </a:pPr>
                          <a:r>
                            <a:rPr lang="en-US" sz="1100">
                              <a:effectLst/>
                            </a:rPr>
                            <a:t>µ</a:t>
                          </a:r>
                          <a:endParaRPr lang="en-US" sz="1000">
                            <a:effectLst/>
                            <a:latin typeface="Calibri"/>
                            <a:cs typeface="Times New Roman"/>
                          </a:endParaRPr>
                        </a:p>
                      </a:txBody>
                      <a:tcPr marL="59703" marR="59703" marT="0" marB="0" anchor="ctr"/>
                    </a:tc>
                    <a:tc>
                      <a:txBody>
                        <a:bodyPr/>
                        <a:lstStyle/>
                        <a:p>
                          <a:pPr>
                            <a:lnSpc>
                              <a:spcPct val="150000"/>
                            </a:lnSpc>
                            <a:spcAft>
                              <a:spcPts val="0"/>
                            </a:spcAft>
                          </a:pPr>
                          <a:r>
                            <a:rPr lang="en-US" sz="1100">
                              <a:effectLst/>
                            </a:rPr>
                            <a:t>Hàm đo độ hiệu quả</a:t>
                          </a:r>
                          <a:endParaRPr lang="en-US" sz="1000">
                            <a:effectLst/>
                            <a:latin typeface="Calibri"/>
                            <a:cs typeface="Times New Roman"/>
                          </a:endParaRPr>
                        </a:p>
                      </a:txBody>
                      <a:tcPr marL="59703" marR="59703" marT="0" marB="0" anchor="ctr"/>
                    </a:tc>
                  </a:tr>
                  <a:tr h="258715">
                    <a:tc>
                      <a:txBody>
                        <a:bodyPr/>
                        <a:lstStyle/>
                        <a:p>
                          <a:pPr>
                            <a:lnSpc>
                              <a:spcPct val="150000"/>
                            </a:lnSpc>
                            <a:spcAft>
                              <a:spcPts val="0"/>
                            </a:spcAft>
                          </a:pPr>
                          <a:r>
                            <a:rPr lang="en-US" sz="1100">
                              <a:effectLst/>
                            </a:rPr>
                            <a:t>N</a:t>
                          </a:r>
                          <a:endParaRPr lang="en-US" sz="1000">
                            <a:effectLst/>
                            <a:latin typeface="Calibri"/>
                            <a:cs typeface="Times New Roman"/>
                          </a:endParaRPr>
                        </a:p>
                      </a:txBody>
                      <a:tcPr marL="59703" marR="59703" marT="0" marB="0" anchor="ctr"/>
                    </a:tc>
                    <a:tc>
                      <a:txBody>
                        <a:bodyPr/>
                        <a:lstStyle/>
                        <a:p>
                          <a:pPr>
                            <a:lnSpc>
                              <a:spcPct val="150000"/>
                            </a:lnSpc>
                            <a:spcAft>
                              <a:spcPts val="0"/>
                            </a:spcAft>
                          </a:pPr>
                          <a:r>
                            <a:rPr lang="en-US" sz="1100">
                              <a:effectLst/>
                            </a:rPr>
                            <a:t>Số đánh giá có sẵn nhỏ nhất cần có của một phân khúc dữ liệu hợp lệ</a:t>
                          </a:r>
                          <a:endParaRPr lang="en-US" sz="1000">
                            <a:effectLst/>
                            <a:latin typeface="Calibri"/>
                            <a:cs typeface="Times New Roman"/>
                          </a:endParaRPr>
                        </a:p>
                      </a:txBody>
                      <a:tcPr marL="59703" marR="59703" marT="0" marB="0" anchor="ctr"/>
                    </a:tc>
                  </a:tr>
                  <a:tr h="258715">
                    <a:tc gridSpan="2">
                      <a:txBody>
                        <a:bodyPr/>
                        <a:lstStyle/>
                        <a:p>
                          <a:pPr>
                            <a:lnSpc>
                              <a:spcPct val="150000"/>
                            </a:lnSpc>
                            <a:spcAft>
                              <a:spcPts val="0"/>
                            </a:spcAft>
                          </a:pPr>
                          <a:r>
                            <a:rPr lang="en-US" sz="1100">
                              <a:effectLst/>
                            </a:rPr>
                            <a:t> </a:t>
                          </a:r>
                          <a:endParaRPr lang="en-US" sz="1000">
                            <a:effectLst/>
                            <a:latin typeface="Calibri"/>
                            <a:cs typeface="Times New Roman"/>
                          </a:endParaRPr>
                        </a:p>
                      </a:txBody>
                      <a:tcPr marL="59703" marR="59703" marT="0" marB="0" anchor="ctr"/>
                    </a:tc>
                    <a:tc hMerge="1">
                      <a:txBody>
                        <a:bodyPr/>
                        <a:lstStyle/>
                        <a:p>
                          <a:endParaRPr lang="en-US"/>
                        </a:p>
                      </a:txBody>
                      <a:tcPr/>
                    </a:tc>
                  </a:tr>
                  <a:tr h="258715">
                    <a:tc gridSpan="2">
                      <a:txBody>
                        <a:bodyPr/>
                        <a:lstStyle/>
                        <a:p>
                          <a:pPr>
                            <a:lnSpc>
                              <a:spcPct val="150000"/>
                            </a:lnSpc>
                            <a:spcAft>
                              <a:spcPts val="0"/>
                            </a:spcAft>
                          </a:pPr>
                          <a:r>
                            <a:rPr lang="en-US" sz="1100">
                              <a:effectLst/>
                            </a:rPr>
                            <a:t>Đầu ra:</a:t>
                          </a:r>
                          <a:endParaRPr lang="en-US" sz="1000">
                            <a:effectLst/>
                            <a:latin typeface="Calibri"/>
                            <a:cs typeface="Times New Roman"/>
                          </a:endParaRPr>
                        </a:p>
                      </a:txBody>
                      <a:tcPr marL="59703" marR="59703" marT="0" marB="0" anchor="ctr"/>
                    </a:tc>
                    <a:tc hMerge="1">
                      <a:txBody>
                        <a:bodyPr/>
                        <a:lstStyle/>
                        <a:p>
                          <a:endParaRPr lang="en-US"/>
                        </a:p>
                      </a:txBody>
                      <a:tcPr/>
                    </a:tc>
                  </a:tr>
                  <a:tr h="517430">
                    <a:tc>
                      <a:txBody>
                        <a:bodyPr/>
                        <a:lstStyle/>
                        <a:p>
                          <a:endParaRPr lang="en-US"/>
                        </a:p>
                      </a:txBody>
                      <a:tcPr marL="59703" marR="59703" marT="0" marB="0" anchor="ctr">
                        <a:blipFill rotWithShape="1">
                          <a:blip r:embed="rId2"/>
                          <a:stretch>
                            <a:fillRect t="-404762" r="-490043" b="-507143"/>
                          </a:stretch>
                        </a:blipFill>
                      </a:tcPr>
                    </a:tc>
                    <a:tc>
                      <a:txBody>
                        <a:bodyPr/>
                        <a:lstStyle/>
                        <a:p>
                          <a:pPr>
                            <a:lnSpc>
                              <a:spcPct val="150000"/>
                            </a:lnSpc>
                            <a:spcAft>
                              <a:spcPts val="0"/>
                            </a:spcAft>
                          </a:pPr>
                          <a:r>
                            <a:rPr lang="en-US" sz="1100">
                              <a:effectLst/>
                            </a:rPr>
                            <a:t>Tập phân khúc dữ liệu mà bằng phương pháp thu giảm số chiều dựa trên thuật toán A có hiệu quả cao hơn thuật toán A thuần túy.</a:t>
                          </a:r>
                          <a:endParaRPr lang="en-US" sz="1000">
                            <a:effectLst/>
                            <a:latin typeface="Calibri"/>
                            <a:cs typeface="Times New Roman"/>
                          </a:endParaRPr>
                        </a:p>
                      </a:txBody>
                      <a:tcPr marL="59703" marR="59703" marT="0" marB="0" anchor="ctr"/>
                    </a:tc>
                  </a:tr>
                  <a:tr h="258715">
                    <a:tc gridSpan="2">
                      <a:txBody>
                        <a:bodyPr/>
                        <a:lstStyle/>
                        <a:p>
                          <a:pPr>
                            <a:lnSpc>
                              <a:spcPct val="150000"/>
                            </a:lnSpc>
                            <a:spcAft>
                              <a:spcPts val="0"/>
                            </a:spcAft>
                          </a:pPr>
                          <a:r>
                            <a:rPr lang="en-US" sz="1100">
                              <a:effectLst/>
                            </a:rPr>
                            <a:t> </a:t>
                          </a:r>
                          <a:endParaRPr lang="en-US" sz="1000">
                            <a:effectLst/>
                            <a:latin typeface="Calibri"/>
                            <a:cs typeface="Times New Roman"/>
                          </a:endParaRPr>
                        </a:p>
                      </a:txBody>
                      <a:tcPr marL="59703" marR="59703" marT="0" marB="0" anchor="ctr"/>
                    </a:tc>
                    <a:tc hMerge="1">
                      <a:txBody>
                        <a:bodyPr/>
                        <a:lstStyle/>
                        <a:p>
                          <a:endParaRPr lang="en-US"/>
                        </a:p>
                      </a:txBody>
                      <a:tcPr/>
                    </a:tc>
                  </a:tr>
                  <a:tr h="258715">
                    <a:tc gridSpan="2">
                      <a:txBody>
                        <a:bodyPr/>
                        <a:lstStyle/>
                        <a:p>
                          <a:pPr>
                            <a:lnSpc>
                              <a:spcPct val="150000"/>
                            </a:lnSpc>
                            <a:spcAft>
                              <a:spcPts val="0"/>
                            </a:spcAft>
                          </a:pPr>
                          <a:r>
                            <a:rPr lang="en-US" sz="1100">
                              <a:effectLst/>
                            </a:rPr>
                            <a:t>Thuật toán:</a:t>
                          </a:r>
                          <a:endParaRPr lang="en-US" sz="1000">
                            <a:effectLst/>
                            <a:latin typeface="Calibri"/>
                            <a:cs typeface="Times New Roman"/>
                          </a:endParaRPr>
                        </a:p>
                      </a:txBody>
                      <a:tcPr marL="59703" marR="59703" marT="0" marB="0" anchor="ctr"/>
                    </a:tc>
                    <a:tc hMerge="1">
                      <a:txBody>
                        <a:bodyPr/>
                        <a:lstStyle/>
                        <a:p>
                          <a:endParaRPr lang="en-US"/>
                        </a:p>
                      </a:txBody>
                      <a:tcPr/>
                    </a:tc>
                  </a:tr>
                  <a:tr h="2077018">
                    <a:tc gridSpan="2">
                      <a:txBody>
                        <a:bodyPr/>
                        <a:lstStyle/>
                        <a:p>
                          <a:endParaRPr lang="en-US"/>
                        </a:p>
                      </a:txBody>
                      <a:tcPr marL="59703" marR="59703" marT="0" marB="0" anchor="ctr">
                        <a:blipFill rotWithShape="1">
                          <a:blip r:embed="rId2"/>
                          <a:stretch>
                            <a:fillRect t="-149267"/>
                          </a:stretch>
                        </a:blipFill>
                      </a:tcPr>
                    </a:tc>
                    <a:tc hMerge="1">
                      <a:txBody>
                        <a:bodyPr/>
                        <a:lstStyle/>
                        <a:p>
                          <a:endParaRPr lang="en-US"/>
                        </a:p>
                      </a:txBody>
                      <a:tcPr/>
                    </a:tc>
                  </a:tr>
                </a:tbl>
              </a:graphicData>
            </a:graphic>
          </p:graphicFrame>
        </mc:Fallback>
      </mc:AlternateContent>
    </p:spTree>
    <p:extLst>
      <p:ext uri="{BB962C8B-B14F-4D97-AF65-F5344CB8AC3E}">
        <p14:creationId xmlns:p14="http://schemas.microsoft.com/office/powerpoint/2010/main" val="264729584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7277100" cy="457200"/>
          </a:xfrm>
        </p:spPr>
        <p:txBody>
          <a:bodyPr/>
          <a:lstStyle/>
          <a:p>
            <a:r>
              <a:rPr lang="en-US" sz="2600"/>
              <a:t>Phương pháp thu giảm số </a:t>
            </a:r>
            <a:r>
              <a:rPr lang="en-US" sz="2600" smtClean="0"/>
              <a:t>chiều</a:t>
            </a:r>
            <a:r>
              <a:rPr lang="en-US" sz="2600"/>
              <a:t/>
            </a:r>
            <a:br>
              <a:rPr lang="en-US" sz="2600"/>
            </a:br>
            <a:endParaRPr lang="en-US" sz="2600"/>
          </a:p>
        </p:txBody>
      </p:sp>
      <p:sp>
        <p:nvSpPr>
          <p:cNvPr id="4" name="Footer Placeholder 3"/>
          <p:cNvSpPr>
            <a:spLocks noGrp="1"/>
          </p:cNvSpPr>
          <p:nvPr>
            <p:ph type="ftr" sz="quarter" idx="11"/>
          </p:nvPr>
        </p:nvSpPr>
        <p:spPr/>
        <p:txBody>
          <a:bodyPr/>
          <a:lstStyle/>
          <a:p>
            <a:r>
              <a:rPr lang="en-US" smtClean="0"/>
              <a:t>http://www.uit.edu.vn</a:t>
            </a:r>
            <a:endParaRPr lang="en-US"/>
          </a:p>
        </p:txBody>
      </p:sp>
      <p:sp>
        <p:nvSpPr>
          <p:cNvPr id="5" name="Slide Number Placeholder 4"/>
          <p:cNvSpPr>
            <a:spLocks noGrp="1"/>
          </p:cNvSpPr>
          <p:nvPr>
            <p:ph type="sldNum" sz="quarter" idx="12"/>
          </p:nvPr>
        </p:nvSpPr>
        <p:spPr/>
        <p:txBody>
          <a:bodyPr/>
          <a:lstStyle/>
          <a:p>
            <a:fld id="{845E3117-1AE7-4ACC-839B-C69B4E3F6E58}" type="slidenum">
              <a:rPr lang="en-US" smtClean="0"/>
              <a:pPr/>
              <a:t>15</a:t>
            </a:fld>
            <a:endParaRPr lang="en-US"/>
          </a:p>
        </p:txBody>
      </p:sp>
      <mc:AlternateContent xmlns:mc="http://schemas.openxmlformats.org/markup-compatibility/2006">
        <mc:Choice xmlns:a14="http://schemas.microsoft.com/office/drawing/2010/main" Requires="a14">
          <p:graphicFrame>
            <p:nvGraphicFramePr>
              <p:cNvPr id="3" name="Table 2"/>
              <p:cNvGraphicFramePr>
                <a:graphicFrameLocks noGrp="1"/>
              </p:cNvGraphicFramePr>
              <p:nvPr>
                <p:extLst>
                  <p:ext uri="{D42A27DB-BD31-4B8C-83A1-F6EECF244321}">
                    <p14:modId xmlns:p14="http://schemas.microsoft.com/office/powerpoint/2010/main" val="1100525698"/>
                  </p:ext>
                </p:extLst>
              </p:nvPr>
            </p:nvGraphicFramePr>
            <p:xfrm>
              <a:off x="838200" y="1066799"/>
              <a:ext cx="7848600" cy="5105398"/>
            </p:xfrm>
            <a:graphic>
              <a:graphicData uri="http://schemas.openxmlformats.org/drawingml/2006/table">
                <a:tbl>
                  <a:tblPr firstRow="1" firstCol="1" bandRow="1">
                    <a:tableStyleId>{5C22544A-7EE6-4342-B048-85BDC9FD1C3A}</a:tableStyleId>
                  </a:tblPr>
                  <a:tblGrid>
                    <a:gridCol w="2712666"/>
                    <a:gridCol w="5135934"/>
                  </a:tblGrid>
                  <a:tr h="347351">
                    <a:tc gridSpan="2">
                      <a:txBody>
                        <a:bodyPr/>
                        <a:lstStyle/>
                        <a:p>
                          <a:pPr algn="just">
                            <a:lnSpc>
                              <a:spcPct val="150000"/>
                            </a:lnSpc>
                            <a:spcAft>
                              <a:spcPts val="0"/>
                            </a:spcAft>
                          </a:pPr>
                          <a:r>
                            <a:rPr lang="en-US" sz="1300">
                              <a:effectLst/>
                            </a:rPr>
                            <a:t>Đầu vào:</a:t>
                          </a:r>
                          <a:endParaRPr lang="en-US" sz="1100">
                            <a:effectLst/>
                            <a:latin typeface="Calibri"/>
                            <a:cs typeface="Times New Roman"/>
                          </a:endParaRPr>
                        </a:p>
                      </a:txBody>
                      <a:tcPr marL="68580" marR="68580" marT="0" marB="0"/>
                    </a:tc>
                    <a:tc hMerge="1">
                      <a:txBody>
                        <a:bodyPr/>
                        <a:lstStyle/>
                        <a:p>
                          <a:endParaRPr lang="en-US"/>
                        </a:p>
                      </a:txBody>
                      <a:tcPr/>
                    </a:tc>
                  </a:tr>
                  <a:tr h="1116127">
                    <a:tc>
                      <a:txBody>
                        <a:bodyPr/>
                        <a:lstStyle/>
                        <a:p>
                          <a:pPr algn="just">
                            <a:lnSpc>
                              <a:spcPct val="150000"/>
                            </a:lnSpc>
                            <a:spcAft>
                              <a:spcPts val="0"/>
                            </a:spcAft>
                          </a:pPr>
                          <a14:m>
                            <m:oMath xmlns:m="http://schemas.openxmlformats.org/officeDocument/2006/math">
                              <m:acc>
                                <m:accPr>
                                  <m:chr m:val="̅"/>
                                  <m:ctrlPr>
                                    <a:rPr lang="en-US" sz="1300">
                                      <a:effectLst/>
                                    </a:rPr>
                                  </m:ctrlPr>
                                </m:accPr>
                                <m:e>
                                  <m:r>
                                    <a:rPr lang="en-US" sz="1300">
                                      <a:effectLst/>
                                    </a:rPr>
                                    <m:t>𝑆𝐸𝐺𝑀</m:t>
                                  </m:r>
                                  <m:r>
                                    <a:rPr lang="en-US" sz="1300">
                                      <a:effectLst/>
                                    </a:rPr>
                                    <m:t>(</m:t>
                                  </m:r>
                                  <m:r>
                                    <a:rPr lang="en-US" sz="1300">
                                      <a:effectLst/>
                                    </a:rPr>
                                    <m:t>𝑇</m:t>
                                  </m:r>
                                  <m:r>
                                    <a:rPr lang="en-US" sz="1300">
                                      <a:effectLst/>
                                    </a:rPr>
                                    <m:t>)</m:t>
                                  </m:r>
                                </m:e>
                              </m:acc>
                              <m:r>
                                <a:rPr lang="en-US" sz="1300">
                                  <a:effectLst/>
                                </a:rPr>
                                <m:t>={</m:t>
                              </m:r>
                              <m:sSub>
                                <m:sSubPr>
                                  <m:ctrlPr>
                                    <a:rPr lang="en-US" sz="1300">
                                      <a:effectLst/>
                                    </a:rPr>
                                  </m:ctrlPr>
                                </m:sSubPr>
                                <m:e>
                                  <m:r>
                                    <a:rPr lang="en-US" sz="1300">
                                      <a:effectLst/>
                                    </a:rPr>
                                    <m:t>𝑆</m:t>
                                  </m:r>
                                </m:e>
                                <m:sub>
                                  <m:r>
                                    <a:rPr lang="en-US" sz="1300">
                                      <a:effectLst/>
                                    </a:rPr>
                                    <m:t>1</m:t>
                                  </m:r>
                                </m:sub>
                              </m:sSub>
                              <m:r>
                                <a:rPr lang="en-US" sz="1300">
                                  <a:effectLst/>
                                </a:rPr>
                                <m:t>, </m:t>
                              </m:r>
                              <m:sSub>
                                <m:sSubPr>
                                  <m:ctrlPr>
                                    <a:rPr lang="en-US" sz="1300">
                                      <a:effectLst/>
                                    </a:rPr>
                                  </m:ctrlPr>
                                </m:sSubPr>
                                <m:e>
                                  <m:r>
                                    <a:rPr lang="en-US" sz="1300">
                                      <a:effectLst/>
                                    </a:rPr>
                                    <m:t>𝑆</m:t>
                                  </m:r>
                                </m:e>
                                <m:sub>
                                  <m:r>
                                    <a:rPr lang="en-US" sz="1300">
                                      <a:effectLst/>
                                    </a:rPr>
                                    <m:t>2</m:t>
                                  </m:r>
                                </m:sub>
                              </m:sSub>
                              <m:r>
                                <a:rPr lang="en-US" sz="1300">
                                  <a:effectLst/>
                                </a:rPr>
                                <m:t>, …</m:t>
                              </m:r>
                              <m:sSub>
                                <m:sSubPr>
                                  <m:ctrlPr>
                                    <a:rPr lang="en-US" sz="1300">
                                      <a:effectLst/>
                                    </a:rPr>
                                  </m:ctrlPr>
                                </m:sSubPr>
                                <m:e>
                                  <m:r>
                                    <a:rPr lang="en-US" sz="1300">
                                      <a:effectLst/>
                                    </a:rPr>
                                    <m:t>𝑆</m:t>
                                  </m:r>
                                </m:e>
                                <m:sub>
                                  <m:r>
                                    <a:rPr lang="en-US" sz="1300">
                                      <a:effectLst/>
                                    </a:rPr>
                                    <m:t>𝑘</m:t>
                                  </m:r>
                                </m:sub>
                              </m:sSub>
                              <m:r>
                                <a:rPr lang="en-US" sz="1300">
                                  <a:effectLst/>
                                </a:rPr>
                                <m:t>}</m:t>
                              </m:r>
                            </m:oMath>
                          </a14:m>
                          <a:r>
                            <a:rPr lang="en-US" sz="1300">
                              <a:effectLst/>
                            </a:rPr>
                            <a:t> </a:t>
                          </a:r>
                          <a:endParaRPr lang="en-US" sz="1100">
                            <a:effectLst/>
                            <a:latin typeface="Calibri"/>
                            <a:cs typeface="Times New Roman"/>
                          </a:endParaRPr>
                        </a:p>
                      </a:txBody>
                      <a:tcPr marL="68580" marR="68580" marT="0" marB="0"/>
                    </a:tc>
                    <a:tc>
                      <a:txBody>
                        <a:bodyPr/>
                        <a:lstStyle/>
                        <a:p>
                          <a:pPr algn="just">
                            <a:lnSpc>
                              <a:spcPct val="150000"/>
                            </a:lnSpc>
                            <a:spcAft>
                              <a:spcPts val="0"/>
                            </a:spcAft>
                          </a:pPr>
                          <a:r>
                            <a:rPr lang="en-US" sz="1300">
                              <a:effectLst/>
                            </a:rPr>
                            <a:t>Tập phân khúc dữ liệu S</a:t>
                          </a:r>
                          <a:r>
                            <a:rPr lang="en-US" sz="1300" baseline="-25000">
                              <a:effectLst/>
                            </a:rPr>
                            <a:t>1</a:t>
                          </a:r>
                          <a:r>
                            <a:rPr lang="en-US" sz="1300">
                              <a:effectLst/>
                            </a:rPr>
                            <a:t> đến S</a:t>
                          </a:r>
                          <a:r>
                            <a:rPr lang="en-US" sz="1300" baseline="-25000">
                              <a:effectLst/>
                            </a:rPr>
                            <a:t>k</a:t>
                          </a:r>
                          <a:r>
                            <a:rPr lang="en-US" sz="1300">
                              <a:effectLst/>
                            </a:rPr>
                            <a:t> được sắp xếp theo thứ tự giảm dần độ hiệu quả µ, nghĩa là</a:t>
                          </a:r>
                          <a:br>
                            <a:rPr lang="en-US" sz="1300">
                              <a:effectLst/>
                            </a:rPr>
                          </a:br>
                          <a:r>
                            <a:rPr lang="en-US" sz="1300">
                              <a:effectLst/>
                            </a:rPr>
                            <a:t> </a:t>
                          </a:r>
                          <a14:m>
                            <m:oMath xmlns:m="http://schemas.openxmlformats.org/officeDocument/2006/math">
                              <m:sSub>
                                <m:sSubPr>
                                  <m:ctrlPr>
                                    <a:rPr lang="en-US" sz="1300">
                                      <a:effectLst/>
                                    </a:rPr>
                                  </m:ctrlPr>
                                </m:sSubPr>
                                <m:e>
                                  <m:r>
                                    <a:rPr lang="en-US" sz="1300">
                                      <a:effectLst/>
                                    </a:rPr>
                                    <m:t>𝜇</m:t>
                                  </m:r>
                                </m:e>
                                <m:sub>
                                  <m:r>
                                    <a:rPr lang="en-US" sz="1300">
                                      <a:effectLst/>
                                    </a:rPr>
                                    <m:t>𝐴</m:t>
                                  </m:r>
                                  <m:r>
                                    <a:rPr lang="en-US" sz="1300">
                                      <a:effectLst/>
                                    </a:rPr>
                                    <m:t>,</m:t>
                                  </m:r>
                                  <m:sSub>
                                    <m:sSubPr>
                                      <m:ctrlPr>
                                        <a:rPr lang="en-US" sz="1300">
                                          <a:effectLst/>
                                        </a:rPr>
                                      </m:ctrlPr>
                                    </m:sSubPr>
                                    <m:e>
                                      <m:r>
                                        <a:rPr lang="en-US" sz="1300">
                                          <a:effectLst/>
                                        </a:rPr>
                                        <m:t>𝑆</m:t>
                                      </m:r>
                                    </m:e>
                                    <m:sub>
                                      <m:r>
                                        <a:rPr lang="en-US" sz="1300">
                                          <a:effectLst/>
                                        </a:rPr>
                                        <m:t>1</m:t>
                                      </m:r>
                                    </m:sub>
                                  </m:sSub>
                                </m:sub>
                              </m:sSub>
                              <m:d>
                                <m:dPr>
                                  <m:ctrlPr>
                                    <a:rPr lang="en-US" sz="1300">
                                      <a:effectLst/>
                                    </a:rPr>
                                  </m:ctrlPr>
                                </m:dPr>
                                <m:e>
                                  <m:sSub>
                                    <m:sSubPr>
                                      <m:ctrlPr>
                                        <a:rPr lang="en-US" sz="1300">
                                          <a:effectLst/>
                                        </a:rPr>
                                      </m:ctrlPr>
                                    </m:sSubPr>
                                    <m:e>
                                      <m:r>
                                        <a:rPr lang="en-US" sz="1300">
                                          <a:effectLst/>
                                        </a:rPr>
                                        <m:t>𝑆</m:t>
                                      </m:r>
                                    </m:e>
                                    <m:sub>
                                      <m:r>
                                        <a:rPr lang="en-US" sz="1300">
                                          <a:effectLst/>
                                        </a:rPr>
                                        <m:t>1</m:t>
                                      </m:r>
                                    </m:sub>
                                  </m:sSub>
                                </m:e>
                              </m:d>
                              <m:r>
                                <a:rPr lang="en-US" sz="1300">
                                  <a:effectLst/>
                                </a:rPr>
                                <m:t>&gt;…&gt; </m:t>
                              </m:r>
                              <m:sSub>
                                <m:sSubPr>
                                  <m:ctrlPr>
                                    <a:rPr lang="en-US" sz="1300">
                                      <a:effectLst/>
                                    </a:rPr>
                                  </m:ctrlPr>
                                </m:sSubPr>
                                <m:e>
                                  <m:r>
                                    <a:rPr lang="en-US" sz="1300">
                                      <a:effectLst/>
                                    </a:rPr>
                                    <m:t>𝜇</m:t>
                                  </m:r>
                                </m:e>
                                <m:sub>
                                  <m:r>
                                    <a:rPr lang="en-US" sz="1300">
                                      <a:effectLst/>
                                    </a:rPr>
                                    <m:t>𝐴</m:t>
                                  </m:r>
                                  <m:r>
                                    <a:rPr lang="en-US" sz="1300">
                                      <a:effectLst/>
                                    </a:rPr>
                                    <m:t>,</m:t>
                                  </m:r>
                                  <m:sSub>
                                    <m:sSubPr>
                                      <m:ctrlPr>
                                        <a:rPr lang="en-US" sz="1300">
                                          <a:effectLst/>
                                        </a:rPr>
                                      </m:ctrlPr>
                                    </m:sSubPr>
                                    <m:e>
                                      <m:r>
                                        <a:rPr lang="en-US" sz="1300">
                                          <a:effectLst/>
                                        </a:rPr>
                                        <m:t>𝑆</m:t>
                                      </m:r>
                                    </m:e>
                                    <m:sub>
                                      <m:r>
                                        <a:rPr lang="en-US" sz="1300">
                                          <a:effectLst/>
                                        </a:rPr>
                                        <m:t>𝑘</m:t>
                                      </m:r>
                                    </m:sub>
                                  </m:sSub>
                                </m:sub>
                              </m:sSub>
                              <m:r>
                                <a:rPr lang="en-US" sz="1300">
                                  <a:effectLst/>
                                </a:rPr>
                                <m:t>(</m:t>
                              </m:r>
                              <m:sSub>
                                <m:sSubPr>
                                  <m:ctrlPr>
                                    <a:rPr lang="en-US" sz="1300">
                                      <a:effectLst/>
                                    </a:rPr>
                                  </m:ctrlPr>
                                </m:sSubPr>
                                <m:e>
                                  <m:r>
                                    <a:rPr lang="en-US" sz="1300">
                                      <a:effectLst/>
                                    </a:rPr>
                                    <m:t>𝑆</m:t>
                                  </m:r>
                                </m:e>
                                <m:sub>
                                  <m:r>
                                    <a:rPr lang="en-US" sz="1300">
                                      <a:effectLst/>
                                    </a:rPr>
                                    <m:t>𝑘</m:t>
                                  </m:r>
                                </m:sub>
                              </m:sSub>
                              <m:r>
                                <a:rPr lang="en-US" sz="1300">
                                  <a:effectLst/>
                                </a:rPr>
                                <m:t>)</m:t>
                              </m:r>
                            </m:oMath>
                          </a14:m>
                          <a:r>
                            <a:rPr lang="en-US" sz="1300">
                              <a:effectLst/>
                            </a:rPr>
                            <a:t>.</a:t>
                          </a:r>
                          <a:endParaRPr lang="en-US" sz="1100">
                            <a:effectLst/>
                            <a:latin typeface="Calibri"/>
                            <a:cs typeface="Times New Roman"/>
                          </a:endParaRPr>
                        </a:p>
                      </a:txBody>
                      <a:tcPr marL="68580" marR="68580" marT="0" marB="0"/>
                    </a:tc>
                  </a:tr>
                  <a:tr h="347351">
                    <a:tc>
                      <a:txBody>
                        <a:bodyPr/>
                        <a:lstStyle/>
                        <a:p>
                          <a:pPr algn="just">
                            <a:lnSpc>
                              <a:spcPct val="150000"/>
                            </a:lnSpc>
                            <a:spcAft>
                              <a:spcPts val="0"/>
                            </a:spcAft>
                          </a:pPr>
                          <a:r>
                            <a:rPr lang="en-US" sz="1300">
                              <a:effectLst/>
                            </a:rPr>
                            <a:t>d</a:t>
                          </a:r>
                          <a:endParaRPr lang="en-US" sz="1100">
                            <a:effectLst/>
                            <a:latin typeface="Calibri"/>
                            <a:cs typeface="Times New Roman"/>
                          </a:endParaRPr>
                        </a:p>
                      </a:txBody>
                      <a:tcPr marL="68580" marR="68580" marT="0" marB="0"/>
                    </a:tc>
                    <a:tc>
                      <a:txBody>
                        <a:bodyPr/>
                        <a:lstStyle/>
                        <a:p>
                          <a:pPr algn="just">
                            <a:lnSpc>
                              <a:spcPct val="150000"/>
                            </a:lnSpc>
                            <a:spcAft>
                              <a:spcPts val="0"/>
                            </a:spcAft>
                          </a:pPr>
                          <a:r>
                            <a:rPr lang="en-US" sz="1300">
                              <a:effectLst/>
                            </a:rPr>
                            <a:t>Giá trị đánh giá d cần dự đoán.</a:t>
                          </a:r>
                          <a:endParaRPr lang="en-US" sz="1100">
                            <a:effectLst/>
                            <a:latin typeface="Calibri"/>
                            <a:cs typeface="Times New Roman"/>
                          </a:endParaRPr>
                        </a:p>
                      </a:txBody>
                      <a:tcPr marL="68580" marR="68580" marT="0" marB="0"/>
                    </a:tc>
                  </a:tr>
                  <a:tr h="347351">
                    <a:tc gridSpan="2">
                      <a:txBody>
                        <a:bodyPr/>
                        <a:lstStyle/>
                        <a:p>
                          <a:pPr algn="just">
                            <a:lnSpc>
                              <a:spcPct val="150000"/>
                            </a:lnSpc>
                            <a:spcAft>
                              <a:spcPts val="0"/>
                            </a:spcAft>
                          </a:pPr>
                          <a:r>
                            <a:rPr lang="en-US" sz="1300">
                              <a:effectLst/>
                            </a:rPr>
                            <a:t> </a:t>
                          </a:r>
                          <a:endParaRPr lang="en-US" sz="1100">
                            <a:effectLst/>
                            <a:latin typeface="Calibri"/>
                            <a:cs typeface="Times New Roman"/>
                          </a:endParaRPr>
                        </a:p>
                      </a:txBody>
                      <a:tcPr marL="68580" marR="68580" marT="0" marB="0"/>
                    </a:tc>
                    <a:tc hMerge="1">
                      <a:txBody>
                        <a:bodyPr/>
                        <a:lstStyle/>
                        <a:p>
                          <a:endParaRPr lang="en-US"/>
                        </a:p>
                      </a:txBody>
                      <a:tcPr/>
                    </a:tc>
                  </a:tr>
                  <a:tr h="347351">
                    <a:tc gridSpan="2">
                      <a:txBody>
                        <a:bodyPr/>
                        <a:lstStyle/>
                        <a:p>
                          <a:pPr algn="just">
                            <a:lnSpc>
                              <a:spcPct val="150000"/>
                            </a:lnSpc>
                            <a:spcAft>
                              <a:spcPts val="0"/>
                            </a:spcAft>
                          </a:pPr>
                          <a:r>
                            <a:rPr lang="en-US" sz="1300">
                              <a:effectLst/>
                            </a:rPr>
                            <a:t>Đầu ra:</a:t>
                          </a:r>
                          <a:endParaRPr lang="en-US" sz="1100">
                            <a:effectLst/>
                            <a:latin typeface="Calibri"/>
                            <a:cs typeface="Times New Roman"/>
                          </a:endParaRPr>
                        </a:p>
                      </a:txBody>
                      <a:tcPr marL="68580" marR="68580" marT="0" marB="0"/>
                    </a:tc>
                    <a:tc hMerge="1">
                      <a:txBody>
                        <a:bodyPr/>
                        <a:lstStyle/>
                        <a:p>
                          <a:endParaRPr lang="en-US"/>
                        </a:p>
                      </a:txBody>
                      <a:tcPr/>
                    </a:tc>
                  </a:tr>
                  <a:tr h="347351">
                    <a:tc>
                      <a:txBody>
                        <a:bodyPr/>
                        <a:lstStyle/>
                        <a:p>
                          <a:pPr algn="just">
                            <a:lnSpc>
                              <a:spcPct val="150000"/>
                            </a:lnSpc>
                            <a:spcAft>
                              <a:spcPts val="0"/>
                            </a:spcAft>
                          </a:pPr>
                          <a:r>
                            <a:rPr lang="en-US" sz="1300">
                              <a:effectLst/>
                            </a:rPr>
                            <a:t>d.R</a:t>
                          </a:r>
                          <a:endParaRPr lang="en-US" sz="1100">
                            <a:effectLst/>
                            <a:latin typeface="Calibri"/>
                            <a:cs typeface="Times New Roman"/>
                          </a:endParaRPr>
                        </a:p>
                      </a:txBody>
                      <a:tcPr marL="68580" marR="68580" marT="0" marB="0"/>
                    </a:tc>
                    <a:tc>
                      <a:txBody>
                        <a:bodyPr/>
                        <a:lstStyle/>
                        <a:p>
                          <a:pPr algn="just">
                            <a:lnSpc>
                              <a:spcPct val="150000"/>
                            </a:lnSpc>
                            <a:spcAft>
                              <a:spcPts val="0"/>
                            </a:spcAft>
                          </a:pPr>
                          <a:r>
                            <a:rPr lang="en-US" sz="1300">
                              <a:effectLst/>
                            </a:rPr>
                            <a:t>Giá trị đánh giá được dự đoán cho d.</a:t>
                          </a:r>
                          <a:endParaRPr lang="en-US" sz="1100">
                            <a:effectLst/>
                            <a:latin typeface="Calibri"/>
                            <a:cs typeface="Times New Roman"/>
                          </a:endParaRPr>
                        </a:p>
                      </a:txBody>
                      <a:tcPr marL="68580" marR="68580" marT="0" marB="0"/>
                    </a:tc>
                  </a:tr>
                  <a:tr h="347351">
                    <a:tc gridSpan="2">
                      <a:txBody>
                        <a:bodyPr/>
                        <a:lstStyle/>
                        <a:p>
                          <a:pPr algn="just">
                            <a:lnSpc>
                              <a:spcPct val="150000"/>
                            </a:lnSpc>
                            <a:spcAft>
                              <a:spcPts val="0"/>
                            </a:spcAft>
                          </a:pPr>
                          <a:r>
                            <a:rPr lang="en-US" sz="1300">
                              <a:effectLst/>
                            </a:rPr>
                            <a:t> </a:t>
                          </a:r>
                          <a:endParaRPr lang="en-US" sz="1100">
                            <a:effectLst/>
                            <a:latin typeface="Calibri"/>
                            <a:cs typeface="Times New Roman"/>
                          </a:endParaRPr>
                        </a:p>
                      </a:txBody>
                      <a:tcPr marL="68580" marR="68580" marT="0" marB="0"/>
                    </a:tc>
                    <a:tc hMerge="1">
                      <a:txBody>
                        <a:bodyPr/>
                        <a:lstStyle/>
                        <a:p>
                          <a:endParaRPr lang="en-US"/>
                        </a:p>
                      </a:txBody>
                      <a:tcPr/>
                    </a:tc>
                  </a:tr>
                  <a:tr h="347351">
                    <a:tc gridSpan="2">
                      <a:txBody>
                        <a:bodyPr/>
                        <a:lstStyle/>
                        <a:p>
                          <a:pPr algn="just">
                            <a:lnSpc>
                              <a:spcPct val="150000"/>
                            </a:lnSpc>
                            <a:spcAft>
                              <a:spcPts val="0"/>
                            </a:spcAft>
                          </a:pPr>
                          <a:r>
                            <a:rPr lang="en-US" sz="1300">
                              <a:effectLst/>
                            </a:rPr>
                            <a:t>Thuật toán:</a:t>
                          </a:r>
                          <a:endParaRPr lang="en-US" sz="1100">
                            <a:effectLst/>
                            <a:latin typeface="Calibri"/>
                            <a:cs typeface="Times New Roman"/>
                          </a:endParaRPr>
                        </a:p>
                      </a:txBody>
                      <a:tcPr marL="68580" marR="68580" marT="0" marB="0"/>
                    </a:tc>
                    <a:tc hMerge="1">
                      <a:txBody>
                        <a:bodyPr/>
                        <a:lstStyle/>
                        <a:p>
                          <a:endParaRPr lang="en-US"/>
                        </a:p>
                      </a:txBody>
                      <a:tcPr/>
                    </a:tc>
                  </a:tr>
                  <a:tr h="1557814">
                    <a:tc gridSpan="2">
                      <a:txBody>
                        <a:bodyPr/>
                        <a:lstStyle/>
                        <a:p>
                          <a:pPr marL="342900" marR="0" lvl="0" indent="-342900" algn="just">
                            <a:lnSpc>
                              <a:spcPct val="150000"/>
                            </a:lnSpc>
                            <a:spcBef>
                              <a:spcPts val="0"/>
                            </a:spcBef>
                            <a:spcAft>
                              <a:spcPts val="0"/>
                            </a:spcAft>
                            <a:buFont typeface="+mj-lt"/>
                            <a:buAutoNum type="arabicPeriod"/>
                          </a:pPr>
                          <a:r>
                            <a:rPr lang="en-US" sz="1300">
                              <a:effectLst/>
                            </a:rPr>
                            <a:t>j = 0</a:t>
                          </a:r>
                          <a:endParaRPr lang="en-US" sz="1100">
                            <a:effectLst/>
                          </a:endParaRPr>
                        </a:p>
                        <a:p>
                          <a:pPr marL="342900" marR="0" lvl="0" indent="-342900" algn="just">
                            <a:lnSpc>
                              <a:spcPct val="150000"/>
                            </a:lnSpc>
                            <a:spcBef>
                              <a:spcPts val="0"/>
                            </a:spcBef>
                            <a:spcAft>
                              <a:spcPts val="0"/>
                            </a:spcAft>
                            <a:buFont typeface="+mj-lt"/>
                            <a:buAutoNum type="arabicPeriod"/>
                          </a:pPr>
                          <a14:m>
                            <m:oMath xmlns:m="http://schemas.openxmlformats.org/officeDocument/2006/math">
                              <m:r>
                                <a:rPr lang="en-US" sz="1300">
                                  <a:effectLst/>
                                </a:rPr>
                                <m:t>𝑗</m:t>
                              </m:r>
                              <m:r>
                                <a:rPr lang="en-US" sz="1300">
                                  <a:effectLst/>
                                </a:rPr>
                                <m:t>= </m:t>
                              </m:r>
                              <m:sPre>
                                <m:sPrePr>
                                  <m:ctrlPr>
                                    <a:rPr lang="en-US" sz="1300">
                                      <a:effectLst/>
                                    </a:rPr>
                                  </m:ctrlPr>
                                </m:sPrePr>
                                <m:sub>
                                  <m:r>
                                    <a:rPr lang="en-US" sz="1300">
                                      <a:effectLst/>
                                    </a:rPr>
                                    <m:t>𝑖</m:t>
                                  </m:r>
                                  <m:r>
                                    <a:rPr lang="en-US" sz="1300">
                                      <a:effectLst/>
                                    </a:rPr>
                                    <m:t>=1..</m:t>
                                  </m:r>
                                  <m:r>
                                    <a:rPr lang="en-US" sz="1300">
                                      <a:effectLst/>
                                    </a:rPr>
                                    <m:t>𝑘</m:t>
                                  </m:r>
                                </m:sub>
                                <m:sup>
                                  <m:r>
                                    <a:rPr lang="en-US" sz="1300">
                                      <a:effectLst/>
                                    </a:rPr>
                                    <m:t>𝑚𝑖𝑛</m:t>
                                  </m:r>
                                </m:sup>
                                <m:e>
                                  <m:r>
                                    <a:rPr lang="en-US" sz="1300">
                                      <a:effectLst/>
                                    </a:rPr>
                                    <m:t>{</m:t>
                                  </m:r>
                                  <m:r>
                                    <a:rPr lang="en-US" sz="1300">
                                      <a:effectLst/>
                                    </a:rPr>
                                    <m:t>𝑖</m:t>
                                  </m:r>
                                  <m:r>
                                    <a:rPr lang="en-US" sz="1300">
                                      <a:effectLst/>
                                    </a:rPr>
                                    <m:t>|</m:t>
                                  </m:r>
                                  <m:r>
                                    <a:rPr lang="en-US" sz="1300">
                                      <a:effectLst/>
                                    </a:rPr>
                                    <m:t>𝑑</m:t>
                                  </m:r>
                                  <m:r>
                                    <a:rPr lang="en-US" sz="1300">
                                      <a:effectLst/>
                                    </a:rPr>
                                    <m:t>∈</m:t>
                                  </m:r>
                                  <m:sSub>
                                    <m:sSubPr>
                                      <m:ctrlPr>
                                        <a:rPr lang="en-US" sz="1300">
                                          <a:effectLst/>
                                        </a:rPr>
                                      </m:ctrlPr>
                                    </m:sSubPr>
                                    <m:e>
                                      <m:r>
                                        <a:rPr lang="en-US" sz="1300">
                                          <a:effectLst/>
                                        </a:rPr>
                                        <m:t>𝑆</m:t>
                                      </m:r>
                                    </m:e>
                                    <m:sub>
                                      <m:r>
                                        <a:rPr lang="en-US" sz="1300">
                                          <a:effectLst/>
                                        </a:rPr>
                                        <m:t>𝑖</m:t>
                                      </m:r>
                                    </m:sub>
                                  </m:sSub>
                                  <m:r>
                                    <a:rPr lang="en-US" sz="1300">
                                      <a:effectLst/>
                                    </a:rPr>
                                    <m:t>}</m:t>
                                  </m:r>
                                </m:e>
                              </m:sPre>
                            </m:oMath>
                          </a14:m>
                          <a:endParaRPr lang="en-US" sz="1100">
                            <a:effectLst/>
                          </a:endParaRPr>
                        </a:p>
                        <a:p>
                          <a:pPr marL="342900" marR="0" lvl="0" indent="-342900" algn="just">
                            <a:lnSpc>
                              <a:spcPct val="150000"/>
                            </a:lnSpc>
                            <a:spcBef>
                              <a:spcPts val="0"/>
                            </a:spcBef>
                            <a:spcAft>
                              <a:spcPts val="0"/>
                            </a:spcAft>
                            <a:buFont typeface="+mj-lt"/>
                            <a:buAutoNum type="arabicPeriod"/>
                          </a:pPr>
                          <a:r>
                            <a:rPr lang="en-US" sz="1300">
                              <a:effectLst/>
                            </a:rPr>
                            <a:t>Nếu j = 0 thì </a:t>
                          </a:r>
                          <a14:m>
                            <m:oMath xmlns:m="http://schemas.openxmlformats.org/officeDocument/2006/math">
                              <m:r>
                                <a:rPr lang="en-US" sz="1300">
                                  <a:effectLst/>
                                </a:rPr>
                                <m:t>𝑑</m:t>
                              </m:r>
                              <m:r>
                                <a:rPr lang="en-US" sz="1300">
                                  <a:effectLst/>
                                </a:rPr>
                                <m:t>.</m:t>
                              </m:r>
                              <m:r>
                                <a:rPr lang="en-US" sz="1300">
                                  <a:effectLst/>
                                </a:rPr>
                                <m:t>𝑅</m:t>
                              </m:r>
                              <m:r>
                                <a:rPr lang="en-US" sz="1300">
                                  <a:effectLst/>
                                </a:rPr>
                                <m:t>=</m:t>
                              </m:r>
                              <m:sSub>
                                <m:sSubPr>
                                  <m:ctrlPr>
                                    <a:rPr lang="en-US" sz="1300">
                                      <a:effectLst/>
                                    </a:rPr>
                                  </m:ctrlPr>
                                </m:sSubPr>
                                <m:e>
                                  <m:r>
                                    <a:rPr lang="en-US" sz="1300">
                                      <a:effectLst/>
                                    </a:rPr>
                                    <m:t>𝑅</m:t>
                                  </m:r>
                                </m:e>
                                <m:sub>
                                  <m:r>
                                    <a:rPr lang="en-US" sz="1300">
                                      <a:effectLst/>
                                    </a:rPr>
                                    <m:t>𝐴</m:t>
                                  </m:r>
                                  <m:r>
                                    <a:rPr lang="en-US" sz="1300">
                                      <a:effectLst/>
                                    </a:rPr>
                                    <m:t>,</m:t>
                                  </m:r>
                                  <m:r>
                                    <a:rPr lang="en-US" sz="1300">
                                      <a:effectLst/>
                                    </a:rPr>
                                    <m:t>𝑇</m:t>
                                  </m:r>
                                </m:sub>
                              </m:sSub>
                              <m:r>
                                <a:rPr lang="en-US" sz="1300">
                                  <a:effectLst/>
                                </a:rPr>
                                <m:t>(</m:t>
                              </m:r>
                              <m:r>
                                <a:rPr lang="en-US" sz="1300">
                                  <a:effectLst/>
                                </a:rPr>
                                <m:t>𝑑</m:t>
                              </m:r>
                              <m:r>
                                <a:rPr lang="en-US" sz="1300">
                                  <a:effectLst/>
                                </a:rPr>
                                <m:t>)</m:t>
                              </m:r>
                            </m:oMath>
                          </a14:m>
                          <a:r>
                            <a:rPr lang="en-US" sz="1300">
                              <a:effectLst/>
                            </a:rPr>
                            <a:t> //d không thuộc bất kỳ phân khúc dữ liệu S</a:t>
                          </a:r>
                          <a:r>
                            <a:rPr lang="en-US" sz="1300" baseline="-25000">
                              <a:effectLst/>
                            </a:rPr>
                            <a:t>i</a:t>
                          </a:r>
                          <a:r>
                            <a:rPr lang="en-US" sz="1300">
                              <a:effectLst/>
                            </a:rPr>
                            <a:t> nào.</a:t>
                          </a:r>
                          <a:endParaRPr lang="en-US" sz="1100">
                            <a:effectLst/>
                          </a:endParaRPr>
                        </a:p>
                        <a:p>
                          <a:pPr marL="360045" marR="0" algn="just">
                            <a:lnSpc>
                              <a:spcPct val="150000"/>
                            </a:lnSpc>
                            <a:spcBef>
                              <a:spcPts val="0"/>
                            </a:spcBef>
                            <a:spcAft>
                              <a:spcPts val="0"/>
                            </a:spcAft>
                          </a:pPr>
                          <a:r>
                            <a:rPr lang="en-US" sz="1300">
                              <a:effectLst/>
                            </a:rPr>
                            <a:t>Ngược lại thì </a:t>
                          </a:r>
                          <a14:m>
                            <m:oMath xmlns:m="http://schemas.openxmlformats.org/officeDocument/2006/math">
                              <m:r>
                                <a:rPr lang="en-US" sz="1300">
                                  <a:effectLst/>
                                </a:rPr>
                                <m:t>𝑑</m:t>
                              </m:r>
                              <m:r>
                                <a:rPr lang="en-US" sz="1300">
                                  <a:effectLst/>
                                </a:rPr>
                                <m:t>.</m:t>
                              </m:r>
                              <m:r>
                                <a:rPr lang="en-US" sz="1300">
                                  <a:effectLst/>
                                </a:rPr>
                                <m:t>𝑅</m:t>
                              </m:r>
                              <m:r>
                                <a:rPr lang="en-US" sz="1300">
                                  <a:effectLst/>
                                </a:rPr>
                                <m:t>=</m:t>
                              </m:r>
                              <m:sSub>
                                <m:sSubPr>
                                  <m:ctrlPr>
                                    <a:rPr lang="en-US" sz="1300">
                                      <a:effectLst/>
                                    </a:rPr>
                                  </m:ctrlPr>
                                </m:sSubPr>
                                <m:e>
                                  <m:r>
                                    <a:rPr lang="en-US" sz="1300">
                                      <a:effectLst/>
                                    </a:rPr>
                                    <m:t>𝑅</m:t>
                                  </m:r>
                                </m:e>
                                <m:sub>
                                  <m:r>
                                    <a:rPr lang="en-US" sz="1300">
                                      <a:effectLst/>
                                    </a:rPr>
                                    <m:t>𝐴</m:t>
                                  </m:r>
                                  <m:r>
                                    <a:rPr lang="en-US" sz="1300">
                                      <a:effectLst/>
                                    </a:rPr>
                                    <m:t>,</m:t>
                                  </m:r>
                                  <m:sSub>
                                    <m:sSubPr>
                                      <m:ctrlPr>
                                        <a:rPr lang="en-US" sz="1300">
                                          <a:effectLst/>
                                        </a:rPr>
                                      </m:ctrlPr>
                                    </m:sSubPr>
                                    <m:e>
                                      <m:r>
                                        <a:rPr lang="en-US" sz="1300">
                                          <a:effectLst/>
                                        </a:rPr>
                                        <m:t>𝑆</m:t>
                                      </m:r>
                                    </m:e>
                                    <m:sub>
                                      <m:r>
                                        <a:rPr lang="en-US" sz="1300">
                                          <a:effectLst/>
                                        </a:rPr>
                                        <m:t>𝑗</m:t>
                                      </m:r>
                                    </m:sub>
                                  </m:sSub>
                                </m:sub>
                              </m:sSub>
                              <m:r>
                                <a:rPr lang="en-US" sz="1300">
                                  <a:effectLst/>
                                </a:rPr>
                                <m:t>(</m:t>
                              </m:r>
                              <m:r>
                                <a:rPr lang="en-US" sz="1300">
                                  <a:effectLst/>
                                </a:rPr>
                                <m:t>𝑑</m:t>
                              </m:r>
                              <m:r>
                                <a:rPr lang="en-US" sz="1300">
                                  <a:effectLst/>
                                </a:rPr>
                                <m:t>)</m:t>
                              </m:r>
                            </m:oMath>
                          </a14:m>
                          <a:endParaRPr lang="en-US" sz="1100">
                            <a:effectLst/>
                            <a:latin typeface="Calibri"/>
                            <a:ea typeface="Calibri"/>
                            <a:cs typeface="Times New Roman"/>
                          </a:endParaRPr>
                        </a:p>
                      </a:txBody>
                      <a:tcPr marL="68580" marR="68580" marT="0" marB="0"/>
                    </a:tc>
                    <a:tc hMerge="1">
                      <a:txBody>
                        <a:bodyPr/>
                        <a:lstStyle/>
                        <a:p>
                          <a:endParaRPr lang="en-US"/>
                        </a:p>
                      </a:txBody>
                      <a:tcPr/>
                    </a:tc>
                  </a:tr>
                </a:tbl>
              </a:graphicData>
            </a:graphic>
          </p:graphicFrame>
        </mc:Choice>
        <mc:Fallback>
          <p:graphicFrame>
            <p:nvGraphicFramePr>
              <p:cNvPr id="3" name="Table 2"/>
              <p:cNvGraphicFramePr>
                <a:graphicFrameLocks noGrp="1"/>
              </p:cNvGraphicFramePr>
              <p:nvPr>
                <p:extLst>
                  <p:ext uri="{D42A27DB-BD31-4B8C-83A1-F6EECF244321}">
                    <p14:modId xmlns:p14="http://schemas.microsoft.com/office/powerpoint/2010/main" val="1100525698"/>
                  </p:ext>
                </p:extLst>
              </p:nvPr>
            </p:nvGraphicFramePr>
            <p:xfrm>
              <a:off x="838200" y="1066799"/>
              <a:ext cx="7848600" cy="5105398"/>
            </p:xfrm>
            <a:graphic>
              <a:graphicData uri="http://schemas.openxmlformats.org/drawingml/2006/table">
                <a:tbl>
                  <a:tblPr firstRow="1" firstCol="1" bandRow="1">
                    <a:tableStyleId>{5C22544A-7EE6-4342-B048-85BDC9FD1C3A}</a:tableStyleId>
                  </a:tblPr>
                  <a:tblGrid>
                    <a:gridCol w="2712666"/>
                    <a:gridCol w="5135934"/>
                  </a:tblGrid>
                  <a:tr h="347351">
                    <a:tc gridSpan="2">
                      <a:txBody>
                        <a:bodyPr/>
                        <a:lstStyle/>
                        <a:p>
                          <a:pPr algn="just">
                            <a:lnSpc>
                              <a:spcPct val="150000"/>
                            </a:lnSpc>
                            <a:spcAft>
                              <a:spcPts val="0"/>
                            </a:spcAft>
                          </a:pPr>
                          <a:r>
                            <a:rPr lang="en-US" sz="1300">
                              <a:effectLst/>
                            </a:rPr>
                            <a:t>Đầu vào:</a:t>
                          </a:r>
                          <a:endParaRPr lang="en-US" sz="1100">
                            <a:effectLst/>
                            <a:latin typeface="Calibri"/>
                            <a:cs typeface="Times New Roman"/>
                          </a:endParaRPr>
                        </a:p>
                      </a:txBody>
                      <a:tcPr marL="68580" marR="68580" marT="0" marB="0"/>
                    </a:tc>
                    <a:tc hMerge="1">
                      <a:txBody>
                        <a:bodyPr/>
                        <a:lstStyle/>
                        <a:p>
                          <a:endParaRPr lang="en-US"/>
                        </a:p>
                      </a:txBody>
                      <a:tcPr/>
                    </a:tc>
                  </a:tr>
                  <a:tr h="1116127">
                    <a:tc>
                      <a:txBody>
                        <a:bodyPr/>
                        <a:lstStyle/>
                        <a:p>
                          <a:endParaRPr lang="en-US"/>
                        </a:p>
                      </a:txBody>
                      <a:tcPr marL="68580" marR="68580" marT="0" marB="0">
                        <a:blipFill rotWithShape="1">
                          <a:blip r:embed="rId2"/>
                          <a:stretch>
                            <a:fillRect l="-225" t="-31148" r="-189213" b="-326776"/>
                          </a:stretch>
                        </a:blipFill>
                      </a:tcPr>
                    </a:tc>
                    <a:tc>
                      <a:txBody>
                        <a:bodyPr/>
                        <a:lstStyle/>
                        <a:p>
                          <a:endParaRPr lang="en-US"/>
                        </a:p>
                      </a:txBody>
                      <a:tcPr marL="68580" marR="68580" marT="0" marB="0">
                        <a:blipFill rotWithShape="1">
                          <a:blip r:embed="rId2"/>
                          <a:stretch>
                            <a:fillRect l="-52969" t="-31148" b="-326776"/>
                          </a:stretch>
                        </a:blipFill>
                      </a:tcPr>
                    </a:tc>
                  </a:tr>
                  <a:tr h="347351">
                    <a:tc>
                      <a:txBody>
                        <a:bodyPr/>
                        <a:lstStyle/>
                        <a:p>
                          <a:pPr algn="just">
                            <a:lnSpc>
                              <a:spcPct val="150000"/>
                            </a:lnSpc>
                            <a:spcAft>
                              <a:spcPts val="0"/>
                            </a:spcAft>
                          </a:pPr>
                          <a:r>
                            <a:rPr lang="en-US" sz="1300">
                              <a:effectLst/>
                            </a:rPr>
                            <a:t>d</a:t>
                          </a:r>
                          <a:endParaRPr lang="en-US" sz="1100">
                            <a:effectLst/>
                            <a:latin typeface="Calibri"/>
                            <a:cs typeface="Times New Roman"/>
                          </a:endParaRPr>
                        </a:p>
                      </a:txBody>
                      <a:tcPr marL="68580" marR="68580" marT="0" marB="0"/>
                    </a:tc>
                    <a:tc>
                      <a:txBody>
                        <a:bodyPr/>
                        <a:lstStyle/>
                        <a:p>
                          <a:pPr algn="just">
                            <a:lnSpc>
                              <a:spcPct val="150000"/>
                            </a:lnSpc>
                            <a:spcAft>
                              <a:spcPts val="0"/>
                            </a:spcAft>
                          </a:pPr>
                          <a:r>
                            <a:rPr lang="en-US" sz="1300">
                              <a:effectLst/>
                            </a:rPr>
                            <a:t>Giá trị đánh giá d cần dự đoán.</a:t>
                          </a:r>
                          <a:endParaRPr lang="en-US" sz="1100">
                            <a:effectLst/>
                            <a:latin typeface="Calibri"/>
                            <a:cs typeface="Times New Roman"/>
                          </a:endParaRPr>
                        </a:p>
                      </a:txBody>
                      <a:tcPr marL="68580" marR="68580" marT="0" marB="0"/>
                    </a:tc>
                  </a:tr>
                  <a:tr h="347351">
                    <a:tc gridSpan="2">
                      <a:txBody>
                        <a:bodyPr/>
                        <a:lstStyle/>
                        <a:p>
                          <a:pPr algn="just">
                            <a:lnSpc>
                              <a:spcPct val="150000"/>
                            </a:lnSpc>
                            <a:spcAft>
                              <a:spcPts val="0"/>
                            </a:spcAft>
                          </a:pPr>
                          <a:r>
                            <a:rPr lang="en-US" sz="1300">
                              <a:effectLst/>
                            </a:rPr>
                            <a:t> </a:t>
                          </a:r>
                          <a:endParaRPr lang="en-US" sz="1100">
                            <a:effectLst/>
                            <a:latin typeface="Calibri"/>
                            <a:cs typeface="Times New Roman"/>
                          </a:endParaRPr>
                        </a:p>
                      </a:txBody>
                      <a:tcPr marL="68580" marR="68580" marT="0" marB="0"/>
                    </a:tc>
                    <a:tc hMerge="1">
                      <a:txBody>
                        <a:bodyPr/>
                        <a:lstStyle/>
                        <a:p>
                          <a:endParaRPr lang="en-US"/>
                        </a:p>
                      </a:txBody>
                      <a:tcPr/>
                    </a:tc>
                  </a:tr>
                  <a:tr h="347351">
                    <a:tc gridSpan="2">
                      <a:txBody>
                        <a:bodyPr/>
                        <a:lstStyle/>
                        <a:p>
                          <a:pPr algn="just">
                            <a:lnSpc>
                              <a:spcPct val="150000"/>
                            </a:lnSpc>
                            <a:spcAft>
                              <a:spcPts val="0"/>
                            </a:spcAft>
                          </a:pPr>
                          <a:r>
                            <a:rPr lang="en-US" sz="1300">
                              <a:effectLst/>
                            </a:rPr>
                            <a:t>Đầu ra:</a:t>
                          </a:r>
                          <a:endParaRPr lang="en-US" sz="1100">
                            <a:effectLst/>
                            <a:latin typeface="Calibri"/>
                            <a:cs typeface="Times New Roman"/>
                          </a:endParaRPr>
                        </a:p>
                      </a:txBody>
                      <a:tcPr marL="68580" marR="68580" marT="0" marB="0"/>
                    </a:tc>
                    <a:tc hMerge="1">
                      <a:txBody>
                        <a:bodyPr/>
                        <a:lstStyle/>
                        <a:p>
                          <a:endParaRPr lang="en-US"/>
                        </a:p>
                      </a:txBody>
                      <a:tcPr/>
                    </a:tc>
                  </a:tr>
                  <a:tr h="347351">
                    <a:tc>
                      <a:txBody>
                        <a:bodyPr/>
                        <a:lstStyle/>
                        <a:p>
                          <a:pPr algn="just">
                            <a:lnSpc>
                              <a:spcPct val="150000"/>
                            </a:lnSpc>
                            <a:spcAft>
                              <a:spcPts val="0"/>
                            </a:spcAft>
                          </a:pPr>
                          <a:r>
                            <a:rPr lang="en-US" sz="1300">
                              <a:effectLst/>
                            </a:rPr>
                            <a:t>d.R</a:t>
                          </a:r>
                          <a:endParaRPr lang="en-US" sz="1100">
                            <a:effectLst/>
                            <a:latin typeface="Calibri"/>
                            <a:cs typeface="Times New Roman"/>
                          </a:endParaRPr>
                        </a:p>
                      </a:txBody>
                      <a:tcPr marL="68580" marR="68580" marT="0" marB="0"/>
                    </a:tc>
                    <a:tc>
                      <a:txBody>
                        <a:bodyPr/>
                        <a:lstStyle/>
                        <a:p>
                          <a:pPr algn="just">
                            <a:lnSpc>
                              <a:spcPct val="150000"/>
                            </a:lnSpc>
                            <a:spcAft>
                              <a:spcPts val="0"/>
                            </a:spcAft>
                          </a:pPr>
                          <a:r>
                            <a:rPr lang="en-US" sz="1300">
                              <a:effectLst/>
                            </a:rPr>
                            <a:t>Giá trị đánh giá được dự đoán cho d.</a:t>
                          </a:r>
                          <a:endParaRPr lang="en-US" sz="1100">
                            <a:effectLst/>
                            <a:latin typeface="Calibri"/>
                            <a:cs typeface="Times New Roman"/>
                          </a:endParaRPr>
                        </a:p>
                      </a:txBody>
                      <a:tcPr marL="68580" marR="68580" marT="0" marB="0"/>
                    </a:tc>
                  </a:tr>
                  <a:tr h="347351">
                    <a:tc gridSpan="2">
                      <a:txBody>
                        <a:bodyPr/>
                        <a:lstStyle/>
                        <a:p>
                          <a:pPr algn="just">
                            <a:lnSpc>
                              <a:spcPct val="150000"/>
                            </a:lnSpc>
                            <a:spcAft>
                              <a:spcPts val="0"/>
                            </a:spcAft>
                          </a:pPr>
                          <a:r>
                            <a:rPr lang="en-US" sz="1300">
                              <a:effectLst/>
                            </a:rPr>
                            <a:t> </a:t>
                          </a:r>
                          <a:endParaRPr lang="en-US" sz="1100">
                            <a:effectLst/>
                            <a:latin typeface="Calibri"/>
                            <a:cs typeface="Times New Roman"/>
                          </a:endParaRPr>
                        </a:p>
                      </a:txBody>
                      <a:tcPr marL="68580" marR="68580" marT="0" marB="0"/>
                    </a:tc>
                    <a:tc hMerge="1">
                      <a:txBody>
                        <a:bodyPr/>
                        <a:lstStyle/>
                        <a:p>
                          <a:endParaRPr lang="en-US"/>
                        </a:p>
                      </a:txBody>
                      <a:tcPr/>
                    </a:tc>
                  </a:tr>
                  <a:tr h="347351">
                    <a:tc gridSpan="2">
                      <a:txBody>
                        <a:bodyPr/>
                        <a:lstStyle/>
                        <a:p>
                          <a:pPr algn="just">
                            <a:lnSpc>
                              <a:spcPct val="150000"/>
                            </a:lnSpc>
                            <a:spcAft>
                              <a:spcPts val="0"/>
                            </a:spcAft>
                          </a:pPr>
                          <a:r>
                            <a:rPr lang="en-US" sz="1300">
                              <a:effectLst/>
                            </a:rPr>
                            <a:t>Thuật toán:</a:t>
                          </a:r>
                          <a:endParaRPr lang="en-US" sz="1100">
                            <a:effectLst/>
                            <a:latin typeface="Calibri"/>
                            <a:cs typeface="Times New Roman"/>
                          </a:endParaRPr>
                        </a:p>
                      </a:txBody>
                      <a:tcPr marL="68580" marR="68580" marT="0" marB="0"/>
                    </a:tc>
                    <a:tc hMerge="1">
                      <a:txBody>
                        <a:bodyPr/>
                        <a:lstStyle/>
                        <a:p>
                          <a:endParaRPr lang="en-US"/>
                        </a:p>
                      </a:txBody>
                      <a:tcPr/>
                    </a:tc>
                  </a:tr>
                  <a:tr h="1557814">
                    <a:tc gridSpan="2">
                      <a:txBody>
                        <a:bodyPr/>
                        <a:lstStyle/>
                        <a:p>
                          <a:endParaRPr lang="en-US"/>
                        </a:p>
                      </a:txBody>
                      <a:tcPr marL="68580" marR="68580" marT="0" marB="0">
                        <a:blipFill rotWithShape="1">
                          <a:blip r:embed="rId2"/>
                          <a:stretch>
                            <a:fillRect l="-78" t="-228235" b="-392"/>
                          </a:stretch>
                        </a:blipFill>
                      </a:tcPr>
                    </a:tc>
                    <a:tc hMerge="1">
                      <a:txBody>
                        <a:bodyPr/>
                        <a:lstStyle/>
                        <a:p>
                          <a:endParaRPr lang="en-US"/>
                        </a:p>
                      </a:txBody>
                      <a:tcPr/>
                    </a:tc>
                  </a:tr>
                </a:tbl>
              </a:graphicData>
            </a:graphic>
          </p:graphicFrame>
        </mc:Fallback>
      </mc:AlternateContent>
    </p:spTree>
    <p:extLst>
      <p:ext uri="{BB962C8B-B14F-4D97-AF65-F5344CB8AC3E}">
        <p14:creationId xmlns:p14="http://schemas.microsoft.com/office/powerpoint/2010/main" val="422692547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a:xfrm>
            <a:off x="6019800" y="6453187"/>
            <a:ext cx="1790700" cy="307975"/>
          </a:xfrm>
        </p:spPr>
        <p:txBody>
          <a:bodyPr/>
          <a:lstStyle/>
          <a:p>
            <a:r>
              <a:rPr lang="en-US" smtClean="0"/>
              <a:t>http://www.uit.edu.vn</a:t>
            </a:r>
            <a:endParaRPr lang="en-US"/>
          </a:p>
        </p:txBody>
      </p:sp>
      <p:grpSp>
        <p:nvGrpSpPr>
          <p:cNvPr id="18" name="Group 88"/>
          <p:cNvGrpSpPr>
            <a:grpSpLocks/>
          </p:cNvGrpSpPr>
          <p:nvPr/>
        </p:nvGrpSpPr>
        <p:grpSpPr bwMode="auto">
          <a:xfrm>
            <a:off x="1272073" y="1663701"/>
            <a:ext cx="762000" cy="665162"/>
            <a:chOff x="1110" y="2656"/>
            <a:chExt cx="1549" cy="1351"/>
          </a:xfrm>
        </p:grpSpPr>
        <p:sp>
          <p:nvSpPr>
            <p:cNvPr id="19" name="AutoShape 89"/>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 name="AutoShape 90"/>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 name="AutoShape 91"/>
            <p:cNvSpPr>
              <a:spLocks noChangeArrowheads="1"/>
            </p:cNvSpPr>
            <p:nvPr/>
          </p:nvSpPr>
          <p:spPr bwMode="gray">
            <a:xfrm>
              <a:off x="1200" y="2736"/>
              <a:ext cx="1350" cy="1168"/>
            </a:xfrm>
            <a:prstGeom prst="hexagon">
              <a:avLst>
                <a:gd name="adj" fmla="val 28896"/>
                <a:gd name="vf" fmla="val 115470"/>
              </a:avLst>
            </a:prstGeom>
            <a:gradFill rotWithShape="1">
              <a:gsLst>
                <a:gs pos="0">
                  <a:schemeClr val="hlink">
                    <a:gamma/>
                    <a:shade val="46275"/>
                    <a:invGamma/>
                  </a:schemeClr>
                </a:gs>
                <a:gs pos="100000">
                  <a:schemeClr val="hlink"/>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22" name="Group 92"/>
          <p:cNvGrpSpPr>
            <a:grpSpLocks/>
          </p:cNvGrpSpPr>
          <p:nvPr/>
        </p:nvGrpSpPr>
        <p:grpSpPr bwMode="auto">
          <a:xfrm>
            <a:off x="1272073" y="2578101"/>
            <a:ext cx="762000" cy="665162"/>
            <a:chOff x="3174" y="2656"/>
            <a:chExt cx="1549" cy="1351"/>
          </a:xfrm>
        </p:grpSpPr>
        <p:sp>
          <p:nvSpPr>
            <p:cNvPr id="23" name="AutoShape 93"/>
            <p:cNvSpPr>
              <a:spLocks noChangeArrowheads="1"/>
            </p:cNvSpPr>
            <p:nvPr/>
          </p:nvSpPr>
          <p:spPr bwMode="gray">
            <a:xfrm>
              <a:off x="3187"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4" name="AutoShape 94"/>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 name="AutoShape 95"/>
            <p:cNvSpPr>
              <a:spLocks noChangeArrowheads="1"/>
            </p:cNvSpPr>
            <p:nvPr/>
          </p:nvSpPr>
          <p:spPr bwMode="gray">
            <a:xfrm>
              <a:off x="3264" y="2736"/>
              <a:ext cx="1350" cy="1168"/>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26" name="Line 96"/>
          <p:cNvSpPr>
            <a:spLocks noChangeShapeType="1"/>
          </p:cNvSpPr>
          <p:nvPr/>
        </p:nvSpPr>
        <p:spPr bwMode="auto">
          <a:xfrm>
            <a:off x="1881673" y="2273301"/>
            <a:ext cx="6066454" cy="44238"/>
          </a:xfrm>
          <a:prstGeom prst="line">
            <a:avLst/>
          </a:prstGeom>
          <a:noFill/>
          <a:ln w="25400">
            <a:solidFill>
              <a:schemeClr val="tx1"/>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 name="Text Box 97"/>
          <p:cNvSpPr txBox="1">
            <a:spLocks noChangeArrowheads="1"/>
          </p:cNvSpPr>
          <p:nvPr/>
        </p:nvSpPr>
        <p:spPr bwMode="auto">
          <a:xfrm>
            <a:off x="2286000" y="1685926"/>
            <a:ext cx="235513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sz="2400" smtClean="0"/>
              <a:t>Giới thiệu đề tài</a:t>
            </a:r>
            <a:endParaRPr lang="en-US" sz="2400"/>
          </a:p>
        </p:txBody>
      </p:sp>
      <p:sp>
        <p:nvSpPr>
          <p:cNvPr id="28" name="Text Box 98"/>
          <p:cNvSpPr txBox="1">
            <a:spLocks noChangeArrowheads="1"/>
          </p:cNvSpPr>
          <p:nvPr/>
        </p:nvSpPr>
        <p:spPr bwMode="gray">
          <a:xfrm>
            <a:off x="1468923" y="1762126"/>
            <a:ext cx="3540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sz="2400" b="1"/>
              <a:t>1</a:t>
            </a:r>
          </a:p>
        </p:txBody>
      </p:sp>
      <p:sp>
        <p:nvSpPr>
          <p:cNvPr id="29" name="Line 99"/>
          <p:cNvSpPr>
            <a:spLocks noChangeShapeType="1"/>
          </p:cNvSpPr>
          <p:nvPr/>
        </p:nvSpPr>
        <p:spPr bwMode="auto">
          <a:xfrm>
            <a:off x="1881673" y="3187701"/>
            <a:ext cx="6066454" cy="44238"/>
          </a:xfrm>
          <a:prstGeom prst="line">
            <a:avLst/>
          </a:prstGeom>
          <a:noFill/>
          <a:ln w="25400">
            <a:solidFill>
              <a:schemeClr val="tx1"/>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0" name="Text Box 100"/>
          <p:cNvSpPr txBox="1">
            <a:spLocks noChangeArrowheads="1"/>
          </p:cNvSpPr>
          <p:nvPr/>
        </p:nvSpPr>
        <p:spPr bwMode="auto">
          <a:xfrm>
            <a:off x="2286000" y="2600326"/>
            <a:ext cx="566212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sz="2400" smtClean="0"/>
              <a:t>Khảo sát các phương pháp khuyến nghị</a:t>
            </a:r>
            <a:endParaRPr lang="en-US" sz="2400"/>
          </a:p>
        </p:txBody>
      </p:sp>
      <p:sp>
        <p:nvSpPr>
          <p:cNvPr id="31" name="Text Box 101"/>
          <p:cNvSpPr txBox="1">
            <a:spLocks noChangeArrowheads="1"/>
          </p:cNvSpPr>
          <p:nvPr/>
        </p:nvSpPr>
        <p:spPr bwMode="gray">
          <a:xfrm>
            <a:off x="1468923" y="2676526"/>
            <a:ext cx="3540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sz="2400" b="1"/>
              <a:t>2</a:t>
            </a:r>
          </a:p>
        </p:txBody>
      </p:sp>
      <p:grpSp>
        <p:nvGrpSpPr>
          <p:cNvPr id="32" name="Group 102"/>
          <p:cNvGrpSpPr>
            <a:grpSpLocks/>
          </p:cNvGrpSpPr>
          <p:nvPr/>
        </p:nvGrpSpPr>
        <p:grpSpPr bwMode="auto">
          <a:xfrm>
            <a:off x="1272073" y="3470276"/>
            <a:ext cx="762000" cy="665162"/>
            <a:chOff x="1110" y="2656"/>
            <a:chExt cx="1549" cy="1351"/>
          </a:xfrm>
        </p:grpSpPr>
        <p:sp>
          <p:nvSpPr>
            <p:cNvPr id="33" name="AutoShape 103"/>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 name="AutoShape 104"/>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 name="AutoShape 105"/>
            <p:cNvSpPr>
              <a:spLocks noChangeArrowheads="1"/>
            </p:cNvSpPr>
            <p:nvPr/>
          </p:nvSpPr>
          <p:spPr bwMode="gray">
            <a:xfrm>
              <a:off x="1200" y="2736"/>
              <a:ext cx="1350" cy="1168"/>
            </a:xfrm>
            <a:prstGeom prst="hexagon">
              <a:avLst>
                <a:gd name="adj" fmla="val 28896"/>
                <a:gd name="vf" fmla="val 115470"/>
              </a:avLst>
            </a:prstGeom>
            <a:gradFill rotWithShape="1">
              <a:gsLst>
                <a:gs pos="0">
                  <a:schemeClr val="hlink">
                    <a:gamma/>
                    <a:shade val="46275"/>
                    <a:invGamma/>
                  </a:schemeClr>
                </a:gs>
                <a:gs pos="100000">
                  <a:schemeClr val="hlink"/>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36" name="Group 106"/>
          <p:cNvGrpSpPr>
            <a:grpSpLocks/>
          </p:cNvGrpSpPr>
          <p:nvPr/>
        </p:nvGrpSpPr>
        <p:grpSpPr bwMode="auto">
          <a:xfrm>
            <a:off x="1272073" y="4384676"/>
            <a:ext cx="762000" cy="665162"/>
            <a:chOff x="3174" y="2656"/>
            <a:chExt cx="1549" cy="1351"/>
          </a:xfrm>
        </p:grpSpPr>
        <p:sp>
          <p:nvSpPr>
            <p:cNvPr id="37" name="AutoShape 107"/>
            <p:cNvSpPr>
              <a:spLocks noChangeArrowheads="1"/>
            </p:cNvSpPr>
            <p:nvPr/>
          </p:nvSpPr>
          <p:spPr bwMode="gray">
            <a:xfrm>
              <a:off x="3187"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8" name="AutoShape 108"/>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9" name="AutoShape 109"/>
            <p:cNvSpPr>
              <a:spLocks noChangeArrowheads="1"/>
            </p:cNvSpPr>
            <p:nvPr/>
          </p:nvSpPr>
          <p:spPr bwMode="gray">
            <a:xfrm>
              <a:off x="3264" y="2736"/>
              <a:ext cx="1350" cy="1168"/>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40" name="Line 110"/>
          <p:cNvSpPr>
            <a:spLocks noChangeShapeType="1"/>
          </p:cNvSpPr>
          <p:nvPr/>
        </p:nvSpPr>
        <p:spPr bwMode="auto">
          <a:xfrm>
            <a:off x="1881673" y="4079876"/>
            <a:ext cx="6066454" cy="55562"/>
          </a:xfrm>
          <a:prstGeom prst="line">
            <a:avLst/>
          </a:prstGeom>
          <a:noFill/>
          <a:ln w="25400">
            <a:solidFill>
              <a:schemeClr val="tx1"/>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 name="Text Box 111"/>
          <p:cNvSpPr txBox="1">
            <a:spLocks noChangeArrowheads="1"/>
          </p:cNvSpPr>
          <p:nvPr/>
        </p:nvSpPr>
        <p:spPr bwMode="auto">
          <a:xfrm>
            <a:off x="2286000" y="3509664"/>
            <a:ext cx="4294765"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sz="2200" smtClean="0"/>
              <a:t>Phương pháp thu giảm số </a:t>
            </a:r>
            <a:r>
              <a:rPr lang="en-US" sz="2200" smtClean="0"/>
              <a:t>chiều</a:t>
            </a:r>
            <a:endParaRPr lang="en-US" sz="2200"/>
          </a:p>
        </p:txBody>
      </p:sp>
      <p:sp>
        <p:nvSpPr>
          <p:cNvPr id="42" name="Text Box 112"/>
          <p:cNvSpPr txBox="1">
            <a:spLocks noChangeArrowheads="1"/>
          </p:cNvSpPr>
          <p:nvPr/>
        </p:nvSpPr>
        <p:spPr bwMode="gray">
          <a:xfrm>
            <a:off x="1468923" y="3568701"/>
            <a:ext cx="3540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sz="2400" b="1"/>
              <a:t>3</a:t>
            </a:r>
          </a:p>
        </p:txBody>
      </p:sp>
      <p:sp>
        <p:nvSpPr>
          <p:cNvPr id="43" name="Line 113"/>
          <p:cNvSpPr>
            <a:spLocks noChangeShapeType="1"/>
          </p:cNvSpPr>
          <p:nvPr/>
        </p:nvSpPr>
        <p:spPr bwMode="auto">
          <a:xfrm>
            <a:off x="1881673" y="4994276"/>
            <a:ext cx="6066454" cy="44238"/>
          </a:xfrm>
          <a:prstGeom prst="line">
            <a:avLst/>
          </a:prstGeom>
          <a:noFill/>
          <a:ln w="25400">
            <a:solidFill>
              <a:schemeClr val="tx1"/>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4" name="Text Box 114"/>
          <p:cNvSpPr txBox="1">
            <a:spLocks noChangeArrowheads="1"/>
          </p:cNvSpPr>
          <p:nvPr/>
        </p:nvSpPr>
        <p:spPr bwMode="auto">
          <a:xfrm>
            <a:off x="2286000" y="4406901"/>
            <a:ext cx="212109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sz="2400" smtClean="0">
                <a:solidFill>
                  <a:srgbClr val="FFFF00"/>
                </a:solidFill>
              </a:rPr>
              <a:t>Hiện thực hóa</a:t>
            </a:r>
            <a:endParaRPr lang="en-US" sz="2400">
              <a:solidFill>
                <a:srgbClr val="FFFF00"/>
              </a:solidFill>
            </a:endParaRPr>
          </a:p>
        </p:txBody>
      </p:sp>
      <p:sp>
        <p:nvSpPr>
          <p:cNvPr id="45" name="Text Box 115"/>
          <p:cNvSpPr txBox="1">
            <a:spLocks noChangeArrowheads="1"/>
          </p:cNvSpPr>
          <p:nvPr/>
        </p:nvSpPr>
        <p:spPr bwMode="gray">
          <a:xfrm>
            <a:off x="1468923" y="4483101"/>
            <a:ext cx="3540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sz="2400" b="1"/>
              <a:t>4</a:t>
            </a:r>
          </a:p>
        </p:txBody>
      </p:sp>
      <p:grpSp>
        <p:nvGrpSpPr>
          <p:cNvPr id="49" name="Group 106"/>
          <p:cNvGrpSpPr>
            <a:grpSpLocks/>
          </p:cNvGrpSpPr>
          <p:nvPr/>
        </p:nvGrpSpPr>
        <p:grpSpPr bwMode="auto">
          <a:xfrm>
            <a:off x="1272073" y="5278438"/>
            <a:ext cx="762000" cy="665162"/>
            <a:chOff x="3174" y="2656"/>
            <a:chExt cx="1549" cy="1351"/>
          </a:xfrm>
        </p:grpSpPr>
        <p:sp>
          <p:nvSpPr>
            <p:cNvPr id="50" name="AutoShape 107"/>
            <p:cNvSpPr>
              <a:spLocks noChangeArrowheads="1"/>
            </p:cNvSpPr>
            <p:nvPr/>
          </p:nvSpPr>
          <p:spPr bwMode="gray">
            <a:xfrm>
              <a:off x="3187"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1" name="AutoShape 108"/>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 name="AutoShape 109"/>
            <p:cNvSpPr>
              <a:spLocks noChangeArrowheads="1"/>
            </p:cNvSpPr>
            <p:nvPr/>
          </p:nvSpPr>
          <p:spPr bwMode="gray">
            <a:xfrm>
              <a:off x="3264" y="2736"/>
              <a:ext cx="1350" cy="1168"/>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53" name="Line 113"/>
          <p:cNvSpPr>
            <a:spLocks noChangeShapeType="1"/>
          </p:cNvSpPr>
          <p:nvPr/>
        </p:nvSpPr>
        <p:spPr bwMode="auto">
          <a:xfrm>
            <a:off x="1881673" y="5888038"/>
            <a:ext cx="6066454" cy="4850"/>
          </a:xfrm>
          <a:prstGeom prst="line">
            <a:avLst/>
          </a:prstGeom>
          <a:noFill/>
          <a:ln w="25400">
            <a:solidFill>
              <a:schemeClr val="tx1"/>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4" name="Text Box 114"/>
          <p:cNvSpPr txBox="1">
            <a:spLocks noChangeArrowheads="1"/>
          </p:cNvSpPr>
          <p:nvPr/>
        </p:nvSpPr>
        <p:spPr bwMode="auto">
          <a:xfrm>
            <a:off x="2286000" y="5300663"/>
            <a:ext cx="299312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sz="2400" smtClean="0"/>
              <a:t>Đánh giá và kết luận</a:t>
            </a:r>
            <a:endParaRPr lang="en-US" sz="2400"/>
          </a:p>
        </p:txBody>
      </p:sp>
      <p:sp>
        <p:nvSpPr>
          <p:cNvPr id="55" name="Text Box 115"/>
          <p:cNvSpPr txBox="1">
            <a:spLocks noChangeArrowheads="1"/>
          </p:cNvSpPr>
          <p:nvPr/>
        </p:nvSpPr>
        <p:spPr bwMode="gray">
          <a:xfrm>
            <a:off x="1467836" y="5376863"/>
            <a:ext cx="35618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sz="2400" b="1" smtClean="0"/>
              <a:t>5</a:t>
            </a:r>
            <a:endParaRPr lang="en-US" sz="2400" b="1"/>
          </a:p>
        </p:txBody>
      </p:sp>
      <p:sp>
        <p:nvSpPr>
          <p:cNvPr id="2" name="Slide Number Placeholder 1"/>
          <p:cNvSpPr>
            <a:spLocks noGrp="1"/>
          </p:cNvSpPr>
          <p:nvPr>
            <p:ph type="sldNum" sz="quarter" idx="12"/>
          </p:nvPr>
        </p:nvSpPr>
        <p:spPr/>
        <p:txBody>
          <a:bodyPr/>
          <a:lstStyle/>
          <a:p>
            <a:fld id="{845E3117-1AE7-4ACC-839B-C69B4E3F6E58}" type="slidenum">
              <a:rPr lang="en-US" smtClean="0"/>
              <a:pPr/>
              <a:t>16</a:t>
            </a:fld>
            <a:endParaRPr lang="en-US"/>
          </a:p>
        </p:txBody>
      </p:sp>
    </p:spTree>
    <p:extLst>
      <p:ext uri="{BB962C8B-B14F-4D97-AF65-F5344CB8AC3E}">
        <p14:creationId xmlns:p14="http://schemas.microsoft.com/office/powerpoint/2010/main" val="165762172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Hiện thực </a:t>
            </a:r>
            <a:r>
              <a:rPr lang="en-US" smtClean="0"/>
              <a:t>hóa</a:t>
            </a:r>
            <a:endParaRPr lang="en-US"/>
          </a:p>
        </p:txBody>
      </p:sp>
      <p:sp>
        <p:nvSpPr>
          <p:cNvPr id="4" name="Footer Placeholder 3"/>
          <p:cNvSpPr>
            <a:spLocks noGrp="1"/>
          </p:cNvSpPr>
          <p:nvPr>
            <p:ph type="ftr" sz="quarter" idx="11"/>
          </p:nvPr>
        </p:nvSpPr>
        <p:spPr/>
        <p:txBody>
          <a:bodyPr/>
          <a:lstStyle/>
          <a:p>
            <a:r>
              <a:rPr lang="en-US" smtClean="0"/>
              <a:t>http://www.uit.edu.vn</a:t>
            </a:r>
            <a:endParaRPr lang="en-US"/>
          </a:p>
        </p:txBody>
      </p:sp>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3" name="Slide Number Placeholder 2"/>
          <p:cNvSpPr>
            <a:spLocks noGrp="1"/>
          </p:cNvSpPr>
          <p:nvPr>
            <p:ph type="sldNum" sz="quarter" idx="12"/>
          </p:nvPr>
        </p:nvSpPr>
        <p:spPr/>
        <p:txBody>
          <a:bodyPr/>
          <a:lstStyle/>
          <a:p>
            <a:fld id="{845E3117-1AE7-4ACC-839B-C69B4E3F6E58}" type="slidenum">
              <a:rPr lang="en-US" smtClean="0"/>
              <a:pPr/>
              <a:t>17</a:t>
            </a:fld>
            <a:endParaRPr lang="en-US"/>
          </a:p>
        </p:txBody>
      </p:sp>
      <p:pic>
        <p:nvPicPr>
          <p:cNvPr id="1026" name="Picture 2" descr="C:\Users\LEHIEU\Desktop\a9c41__Samsung-Galaxy-S-II-white.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3400" y="1295401"/>
            <a:ext cx="1292985" cy="1142999"/>
          </a:xfrm>
          <a:prstGeom prst="rect">
            <a:avLst/>
          </a:prstGeom>
          <a:noFill/>
          <a:extLst>
            <a:ext uri="{909E8E84-426E-40DD-AFC4-6F175D3DCCD1}">
              <a14:hiddenFill xmlns:a14="http://schemas.microsoft.com/office/drawing/2010/main">
                <a:solidFill>
                  <a:srgbClr val="FFFFFF"/>
                </a:solidFill>
              </a14:hiddenFill>
            </a:ext>
          </a:extLst>
        </p:spPr>
      </p:pic>
      <p:sp>
        <p:nvSpPr>
          <p:cNvPr id="5" name="Cloud 4"/>
          <p:cNvSpPr/>
          <p:nvPr/>
        </p:nvSpPr>
        <p:spPr>
          <a:xfrm>
            <a:off x="304800" y="3350768"/>
            <a:ext cx="1866900" cy="1145032"/>
          </a:xfrm>
          <a:prstGeom prst="clou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solidFill>
                  <a:schemeClr val="bg1"/>
                </a:solidFill>
              </a:rPr>
              <a:t>Internet</a:t>
            </a:r>
            <a:endParaRPr lang="en-US">
              <a:solidFill>
                <a:schemeClr val="bg1"/>
              </a:solidFill>
            </a:endParaRPr>
          </a:p>
        </p:txBody>
      </p:sp>
      <p:sp>
        <p:nvSpPr>
          <p:cNvPr id="7" name="Rectangle 6"/>
          <p:cNvSpPr/>
          <p:nvPr/>
        </p:nvSpPr>
        <p:spPr>
          <a:xfrm>
            <a:off x="285750" y="5486400"/>
            <a:ext cx="1905000" cy="685799"/>
          </a:xfrm>
          <a:prstGeom prst="rect">
            <a:avLst/>
          </a:prstGeom>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Dịch vụ web WCF</a:t>
            </a:r>
            <a:endParaRPr lang="en-US"/>
          </a:p>
        </p:txBody>
      </p:sp>
      <p:cxnSp>
        <p:nvCxnSpPr>
          <p:cNvPr id="11" name="Straight Arrow Connector 10"/>
          <p:cNvCxnSpPr/>
          <p:nvPr/>
        </p:nvCxnSpPr>
        <p:spPr>
          <a:xfrm>
            <a:off x="1179892" y="2590800"/>
            <a:ext cx="0" cy="683768"/>
          </a:xfrm>
          <a:prstGeom prst="straightConnector1">
            <a:avLst/>
          </a:prstGeom>
          <a:ln w="254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1179892" y="4648200"/>
            <a:ext cx="0" cy="683768"/>
          </a:xfrm>
          <a:prstGeom prst="straightConnector1">
            <a:avLst/>
          </a:prstGeom>
          <a:ln w="254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144961" y="876301"/>
            <a:ext cx="2069862" cy="369332"/>
          </a:xfrm>
          <a:prstGeom prst="rect">
            <a:avLst/>
          </a:prstGeom>
          <a:noFill/>
        </p:spPr>
        <p:txBody>
          <a:bodyPr wrap="none" rtlCol="0">
            <a:spAutoFit/>
          </a:bodyPr>
          <a:lstStyle/>
          <a:p>
            <a:r>
              <a:rPr lang="en-US" smtClean="0"/>
              <a:t>Điện thoại Android</a:t>
            </a:r>
            <a:endParaRPr lang="en-US"/>
          </a:p>
        </p:txBody>
      </p:sp>
      <p:sp>
        <p:nvSpPr>
          <p:cNvPr id="13" name="Rectangle 12"/>
          <p:cNvSpPr/>
          <p:nvPr/>
        </p:nvSpPr>
        <p:spPr>
          <a:xfrm>
            <a:off x="3048000" y="4343400"/>
            <a:ext cx="2209800" cy="1828799"/>
          </a:xfrm>
          <a:prstGeom prst="rect">
            <a:avLst/>
          </a:prstGeom>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Hệ khuyến nghị</a:t>
            </a:r>
          </a:p>
          <a:p>
            <a:pPr marL="285750"/>
            <a:endParaRPr lang="en-US" smtClean="0"/>
          </a:p>
          <a:p>
            <a:pPr marL="457200" indent="-285750">
              <a:buFont typeface="Wingdings" pitchFamily="2" charset="2"/>
              <a:buChar char="Ø"/>
            </a:pPr>
            <a:r>
              <a:rPr lang="en-US" smtClean="0"/>
              <a:t>Huấn luyện</a:t>
            </a:r>
          </a:p>
          <a:p>
            <a:pPr marL="457200" indent="-285750">
              <a:buFont typeface="Wingdings" pitchFamily="2" charset="2"/>
              <a:buChar char="Ø"/>
            </a:pPr>
            <a:r>
              <a:rPr lang="en-US" smtClean="0"/>
              <a:t>Khuyến nghị</a:t>
            </a:r>
            <a:endParaRPr lang="en-US"/>
          </a:p>
        </p:txBody>
      </p:sp>
      <p:sp>
        <p:nvSpPr>
          <p:cNvPr id="15" name="Flowchart: Magnetic Disk 14"/>
          <p:cNvSpPr/>
          <p:nvPr/>
        </p:nvSpPr>
        <p:spPr>
          <a:xfrm>
            <a:off x="6705600" y="5067300"/>
            <a:ext cx="1447800" cy="1104900"/>
          </a:xfrm>
          <a:prstGeom prst="flowChartMagneticDisk">
            <a:avLst/>
          </a:prstGeom>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CSDL </a:t>
            </a:r>
          </a:p>
          <a:p>
            <a:pPr algn="ctr"/>
            <a:r>
              <a:rPr lang="en-US" smtClean="0"/>
              <a:t>giao tác</a:t>
            </a:r>
            <a:endParaRPr lang="en-US"/>
          </a:p>
        </p:txBody>
      </p:sp>
      <p:sp>
        <p:nvSpPr>
          <p:cNvPr id="18" name="Flowchart: Magnetic Disk 17"/>
          <p:cNvSpPr/>
          <p:nvPr/>
        </p:nvSpPr>
        <p:spPr>
          <a:xfrm>
            <a:off x="6705600" y="1295401"/>
            <a:ext cx="1447800" cy="1104900"/>
          </a:xfrm>
          <a:prstGeom prst="flowChartMagneticDisk">
            <a:avLst/>
          </a:prstGeom>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Kho dữ liệu</a:t>
            </a:r>
            <a:endParaRPr lang="en-US"/>
          </a:p>
        </p:txBody>
      </p:sp>
      <p:sp>
        <p:nvSpPr>
          <p:cNvPr id="16" name="Cube 15"/>
          <p:cNvSpPr/>
          <p:nvPr/>
        </p:nvSpPr>
        <p:spPr>
          <a:xfrm>
            <a:off x="3276600" y="1295400"/>
            <a:ext cx="1524000" cy="1524000"/>
          </a:xfrm>
          <a:prstGeom prst="cube">
            <a:avLst/>
          </a:prstGeom>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OLAP Cube</a:t>
            </a:r>
            <a:endParaRPr lang="en-US"/>
          </a:p>
        </p:txBody>
      </p:sp>
      <p:cxnSp>
        <p:nvCxnSpPr>
          <p:cNvPr id="19" name="Straight Arrow Connector 18"/>
          <p:cNvCxnSpPr/>
          <p:nvPr/>
        </p:nvCxnSpPr>
        <p:spPr>
          <a:xfrm>
            <a:off x="2291023" y="5829299"/>
            <a:ext cx="680777" cy="0"/>
          </a:xfrm>
          <a:prstGeom prst="straightConnector1">
            <a:avLst/>
          </a:prstGeom>
          <a:ln w="254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5486400" y="5829299"/>
            <a:ext cx="914400" cy="0"/>
          </a:xfrm>
          <a:prstGeom prst="straightConnector1">
            <a:avLst/>
          </a:prstGeom>
          <a:ln w="254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V="1">
            <a:off x="7429500" y="2590800"/>
            <a:ext cx="0" cy="220980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flipH="1">
            <a:off x="5257800" y="2590800"/>
            <a:ext cx="1447800" cy="160020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a:off x="5105400" y="1981200"/>
            <a:ext cx="1295400" cy="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4038600" y="2932684"/>
            <a:ext cx="0" cy="1258316"/>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257800" y="2057400"/>
            <a:ext cx="1018227" cy="369332"/>
          </a:xfrm>
          <a:prstGeom prst="rect">
            <a:avLst/>
          </a:prstGeom>
          <a:noFill/>
        </p:spPr>
        <p:txBody>
          <a:bodyPr wrap="none" rtlCol="0">
            <a:spAutoFit/>
          </a:bodyPr>
          <a:lstStyle/>
          <a:p>
            <a:r>
              <a:rPr lang="en-US" smtClean="0"/>
              <a:t>Process</a:t>
            </a:r>
            <a:endParaRPr lang="en-US"/>
          </a:p>
        </p:txBody>
      </p:sp>
      <p:sp>
        <p:nvSpPr>
          <p:cNvPr id="31" name="TextBox 30"/>
          <p:cNvSpPr txBox="1"/>
          <p:nvPr/>
        </p:nvSpPr>
        <p:spPr>
          <a:xfrm>
            <a:off x="2895600" y="3352800"/>
            <a:ext cx="1197764" cy="369332"/>
          </a:xfrm>
          <a:prstGeom prst="rect">
            <a:avLst/>
          </a:prstGeom>
          <a:noFill/>
        </p:spPr>
        <p:txBody>
          <a:bodyPr wrap="none" rtlCol="0">
            <a:spAutoFit/>
          </a:bodyPr>
          <a:lstStyle/>
          <a:p>
            <a:r>
              <a:rPr lang="en-US" smtClean="0"/>
              <a:t>ADOMDB</a:t>
            </a:r>
            <a:endParaRPr lang="en-US"/>
          </a:p>
        </p:txBody>
      </p:sp>
      <p:sp>
        <p:nvSpPr>
          <p:cNvPr id="1024" name="TextBox 1023"/>
          <p:cNvSpPr txBox="1"/>
          <p:nvPr/>
        </p:nvSpPr>
        <p:spPr>
          <a:xfrm>
            <a:off x="4976669" y="3200400"/>
            <a:ext cx="966931" cy="369332"/>
          </a:xfrm>
          <a:prstGeom prst="rect">
            <a:avLst/>
          </a:prstGeom>
          <a:noFill/>
        </p:spPr>
        <p:txBody>
          <a:bodyPr wrap="none" rtlCol="0">
            <a:spAutoFit/>
          </a:bodyPr>
          <a:lstStyle/>
          <a:p>
            <a:r>
              <a:rPr lang="en-US" smtClean="0"/>
              <a:t>OLEDB</a:t>
            </a:r>
            <a:endParaRPr lang="en-US"/>
          </a:p>
        </p:txBody>
      </p:sp>
      <p:sp>
        <p:nvSpPr>
          <p:cNvPr id="1025" name="TextBox 1024"/>
          <p:cNvSpPr txBox="1"/>
          <p:nvPr/>
        </p:nvSpPr>
        <p:spPr>
          <a:xfrm>
            <a:off x="7543800" y="3657600"/>
            <a:ext cx="607859" cy="369332"/>
          </a:xfrm>
          <a:prstGeom prst="rect">
            <a:avLst/>
          </a:prstGeom>
          <a:noFill/>
        </p:spPr>
        <p:txBody>
          <a:bodyPr wrap="none" rtlCol="0">
            <a:spAutoFit/>
          </a:bodyPr>
          <a:lstStyle/>
          <a:p>
            <a:r>
              <a:rPr lang="en-US" smtClean="0"/>
              <a:t>ETL</a:t>
            </a:r>
            <a:endParaRPr lang="en-US"/>
          </a:p>
        </p:txBody>
      </p:sp>
      <p:sp>
        <p:nvSpPr>
          <p:cNvPr id="36" name="TextBox 35"/>
          <p:cNvSpPr txBox="1"/>
          <p:nvPr/>
        </p:nvSpPr>
        <p:spPr>
          <a:xfrm>
            <a:off x="5510069" y="5288518"/>
            <a:ext cx="966931" cy="369332"/>
          </a:xfrm>
          <a:prstGeom prst="rect">
            <a:avLst/>
          </a:prstGeom>
          <a:noFill/>
        </p:spPr>
        <p:txBody>
          <a:bodyPr wrap="none" rtlCol="0">
            <a:spAutoFit/>
          </a:bodyPr>
          <a:lstStyle/>
          <a:p>
            <a:r>
              <a:rPr lang="en-US" smtClean="0"/>
              <a:t>OLEDB</a:t>
            </a:r>
            <a:endParaRPr lang="en-US"/>
          </a:p>
        </p:txBody>
      </p:sp>
    </p:spTree>
    <p:extLst>
      <p:ext uri="{BB962C8B-B14F-4D97-AF65-F5344CB8AC3E}">
        <p14:creationId xmlns:p14="http://schemas.microsoft.com/office/powerpoint/2010/main" val="426179815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hart 4"/>
          <p:cNvGraphicFramePr/>
          <p:nvPr>
            <p:extLst>
              <p:ext uri="{D42A27DB-BD31-4B8C-83A1-F6EECF244321}">
                <p14:modId xmlns:p14="http://schemas.microsoft.com/office/powerpoint/2010/main" val="3089313317"/>
              </p:ext>
            </p:extLst>
          </p:nvPr>
        </p:nvGraphicFramePr>
        <p:xfrm>
          <a:off x="-990600" y="990600"/>
          <a:ext cx="7714620" cy="5143080"/>
        </p:xfrm>
        <a:graphic>
          <a:graphicData uri="http://schemas.openxmlformats.org/drawingml/2006/chart">
            <c:chart xmlns:c="http://schemas.openxmlformats.org/drawingml/2006/chart" xmlns:r="http://schemas.openxmlformats.org/officeDocument/2006/relationships" r:id="rId2"/>
          </a:graphicData>
        </a:graphic>
      </p:graphicFrame>
      <p:sp>
        <p:nvSpPr>
          <p:cNvPr id="2" name="Title 1"/>
          <p:cNvSpPr>
            <a:spLocks noGrp="1"/>
          </p:cNvSpPr>
          <p:nvPr>
            <p:ph type="title"/>
          </p:nvPr>
        </p:nvSpPr>
        <p:spPr/>
        <p:txBody>
          <a:bodyPr/>
          <a:lstStyle/>
          <a:p>
            <a:r>
              <a:rPr lang="en-US"/>
              <a:t>Hiện thực </a:t>
            </a:r>
            <a:r>
              <a:rPr lang="en-US" smtClean="0"/>
              <a:t>hóa</a:t>
            </a:r>
            <a:endParaRPr lang="en-US"/>
          </a:p>
        </p:txBody>
      </p:sp>
      <p:sp>
        <p:nvSpPr>
          <p:cNvPr id="4" name="Footer Placeholder 3"/>
          <p:cNvSpPr>
            <a:spLocks noGrp="1"/>
          </p:cNvSpPr>
          <p:nvPr>
            <p:ph type="ftr" sz="quarter" idx="11"/>
          </p:nvPr>
        </p:nvSpPr>
        <p:spPr/>
        <p:txBody>
          <a:bodyPr/>
          <a:lstStyle/>
          <a:p>
            <a:r>
              <a:rPr lang="en-US" smtClean="0"/>
              <a:t>http://www.uit.edu.vn</a:t>
            </a:r>
            <a:endParaRPr lang="en-US"/>
          </a:p>
        </p:txBody>
      </p:sp>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8" name="Slide Number Placeholder 7"/>
          <p:cNvSpPr>
            <a:spLocks noGrp="1"/>
          </p:cNvSpPr>
          <p:nvPr>
            <p:ph type="sldNum" sz="quarter" idx="12"/>
          </p:nvPr>
        </p:nvSpPr>
        <p:spPr/>
        <p:txBody>
          <a:bodyPr/>
          <a:lstStyle/>
          <a:p>
            <a:fld id="{845E3117-1AE7-4ACC-839B-C69B4E3F6E58}" type="slidenum">
              <a:rPr lang="en-US" smtClean="0"/>
              <a:pPr/>
              <a:t>18</a:t>
            </a:fld>
            <a:endParaRPr lang="en-US"/>
          </a:p>
        </p:txBody>
      </p:sp>
      <p:graphicFrame>
        <p:nvGraphicFramePr>
          <p:cNvPr id="10" name="Table 9"/>
          <p:cNvGraphicFramePr>
            <a:graphicFrameLocks noGrp="1"/>
          </p:cNvGraphicFramePr>
          <p:nvPr>
            <p:extLst>
              <p:ext uri="{D42A27DB-BD31-4B8C-83A1-F6EECF244321}">
                <p14:modId xmlns:p14="http://schemas.microsoft.com/office/powerpoint/2010/main" val="1710144520"/>
              </p:ext>
            </p:extLst>
          </p:nvPr>
        </p:nvGraphicFramePr>
        <p:xfrm>
          <a:off x="5029200" y="2209800"/>
          <a:ext cx="3810000" cy="3662680"/>
        </p:xfrm>
        <a:graphic>
          <a:graphicData uri="http://schemas.openxmlformats.org/drawingml/2006/table">
            <a:tbl>
              <a:tblPr firstRow="1" bandRow="1">
                <a:tableStyleId>{5C22544A-7EE6-4342-B048-85BDC9FD1C3A}</a:tableStyleId>
              </a:tblPr>
              <a:tblGrid>
                <a:gridCol w="1600200"/>
                <a:gridCol w="2209800"/>
              </a:tblGrid>
              <a:tr h="370840">
                <a:tc>
                  <a:txBody>
                    <a:bodyPr/>
                    <a:lstStyle/>
                    <a:p>
                      <a:r>
                        <a:rPr lang="en-US" sz="1200" smtClean="0"/>
                        <a:t>Ngữ</a:t>
                      </a:r>
                      <a:r>
                        <a:rPr lang="en-US" sz="1200" baseline="0" smtClean="0"/>
                        <a:t> cảnh</a:t>
                      </a:r>
                      <a:endParaRPr lang="en-US" sz="1200"/>
                    </a:p>
                  </a:txBody>
                  <a:tcPr/>
                </a:tc>
                <a:tc>
                  <a:txBody>
                    <a:bodyPr/>
                    <a:lstStyle/>
                    <a:p>
                      <a:r>
                        <a:rPr lang="en-US" sz="1200" smtClean="0"/>
                        <a:t>Giá</a:t>
                      </a:r>
                      <a:r>
                        <a:rPr lang="en-US" sz="1200" baseline="0" smtClean="0"/>
                        <a:t> trị</a:t>
                      </a:r>
                      <a:endParaRPr lang="en-US" sz="1200"/>
                    </a:p>
                  </a:txBody>
                  <a:tcPr/>
                </a:tc>
              </a:tr>
              <a:tr h="370840">
                <a:tc>
                  <a:txBody>
                    <a:bodyPr/>
                    <a:lstStyle/>
                    <a:p>
                      <a:r>
                        <a:rPr lang="en-US" sz="1200" b="1" smtClean="0"/>
                        <a:t>Bạn</a:t>
                      </a:r>
                      <a:r>
                        <a:rPr lang="en-US" sz="1200" b="1" baseline="0" smtClean="0"/>
                        <a:t> đồng hành</a:t>
                      </a:r>
                      <a:endParaRPr lang="en-US" sz="1200" b="1"/>
                    </a:p>
                  </a:txBody>
                  <a:tcPr/>
                </a:tc>
                <a:tc>
                  <a:txBody>
                    <a:bodyPr/>
                    <a:lstStyle/>
                    <a:p>
                      <a:r>
                        <a:rPr lang="pt-BR" sz="1200" b="1" kern="1200" smtClean="0">
                          <a:solidFill>
                            <a:schemeClr val="dk1"/>
                          </a:solidFill>
                          <a:effectLst/>
                          <a:latin typeface="+mn-lt"/>
                          <a:ea typeface="+mn-ea"/>
                          <a:cs typeface="+mn-cs"/>
                        </a:rPr>
                        <a:t>Một mình. </a:t>
                      </a:r>
                      <a:br>
                        <a:rPr lang="pt-BR" sz="1200" b="1" kern="1200" smtClean="0">
                          <a:solidFill>
                            <a:schemeClr val="dk1"/>
                          </a:solidFill>
                          <a:effectLst/>
                          <a:latin typeface="+mn-lt"/>
                          <a:ea typeface="+mn-ea"/>
                          <a:cs typeface="+mn-cs"/>
                        </a:rPr>
                      </a:br>
                      <a:r>
                        <a:rPr lang="pt-BR" sz="1200" b="1" kern="1200" smtClean="0">
                          <a:solidFill>
                            <a:schemeClr val="dk1"/>
                          </a:solidFill>
                          <a:effectLst/>
                          <a:latin typeface="+mn-lt"/>
                          <a:ea typeface="+mn-ea"/>
                          <a:cs typeface="+mn-cs"/>
                        </a:rPr>
                        <a:t>Bạn bè/đồng nghiệp.</a:t>
                      </a:r>
                    </a:p>
                    <a:p>
                      <a:r>
                        <a:rPr lang="pt-BR" sz="1200" b="1" kern="1200" smtClean="0">
                          <a:solidFill>
                            <a:schemeClr val="dk1"/>
                          </a:solidFill>
                          <a:effectLst/>
                          <a:latin typeface="+mn-lt"/>
                          <a:ea typeface="+mn-ea"/>
                          <a:cs typeface="+mn-cs"/>
                        </a:rPr>
                        <a:t>Gia đình.</a:t>
                      </a:r>
                      <a:br>
                        <a:rPr lang="pt-BR" sz="1200" b="1" kern="1200" smtClean="0">
                          <a:solidFill>
                            <a:schemeClr val="dk1"/>
                          </a:solidFill>
                          <a:effectLst/>
                          <a:latin typeface="+mn-lt"/>
                          <a:ea typeface="+mn-ea"/>
                          <a:cs typeface="+mn-cs"/>
                        </a:rPr>
                      </a:br>
                      <a:r>
                        <a:rPr lang="pt-BR" sz="1200" b="1" kern="1200" smtClean="0">
                          <a:solidFill>
                            <a:schemeClr val="dk1"/>
                          </a:solidFill>
                          <a:effectLst/>
                          <a:latin typeface="+mn-lt"/>
                          <a:ea typeface="+mn-ea"/>
                          <a:cs typeface="+mn-cs"/>
                        </a:rPr>
                        <a:t>Người yêu.</a:t>
                      </a:r>
                      <a:br>
                        <a:rPr lang="pt-BR" sz="1200" b="1" kern="1200" smtClean="0">
                          <a:solidFill>
                            <a:schemeClr val="dk1"/>
                          </a:solidFill>
                          <a:effectLst/>
                          <a:latin typeface="+mn-lt"/>
                          <a:ea typeface="+mn-ea"/>
                          <a:cs typeface="+mn-cs"/>
                        </a:rPr>
                      </a:br>
                      <a:r>
                        <a:rPr lang="pt-BR" sz="1200" b="1" kern="1200" smtClean="0">
                          <a:solidFill>
                            <a:schemeClr val="dk1"/>
                          </a:solidFill>
                          <a:effectLst/>
                          <a:latin typeface="+mn-lt"/>
                          <a:ea typeface="+mn-ea"/>
                          <a:cs typeface="+mn-cs"/>
                        </a:rPr>
                        <a:t>Trẻ em</a:t>
                      </a:r>
                      <a:endParaRPr lang="en-US" sz="1200" b="1"/>
                    </a:p>
                  </a:txBody>
                  <a:tcPr/>
                </a:tc>
              </a:tr>
              <a:tr h="370840">
                <a:tc>
                  <a:txBody>
                    <a:bodyPr/>
                    <a:lstStyle/>
                    <a:p>
                      <a:r>
                        <a:rPr lang="en-US" sz="1200" b="1" smtClean="0"/>
                        <a:t>Kinh phí</a:t>
                      </a:r>
                      <a:r>
                        <a:rPr lang="en-US" sz="1200" b="1" baseline="0" smtClean="0"/>
                        <a:t> du lịch</a:t>
                      </a:r>
                      <a:endParaRPr lang="en-US" sz="1200" b="1"/>
                    </a:p>
                  </a:txBody>
                  <a:tcPr/>
                </a:tc>
                <a:tc>
                  <a:txBody>
                    <a:bodyPr/>
                    <a:lstStyle/>
                    <a:p>
                      <a:r>
                        <a:rPr lang="pt-BR" sz="1200" b="1" kern="1200" smtClean="0">
                          <a:solidFill>
                            <a:schemeClr val="dk1"/>
                          </a:solidFill>
                          <a:effectLst/>
                          <a:latin typeface="+mn-lt"/>
                          <a:ea typeface="+mn-ea"/>
                          <a:cs typeface="+mn-cs"/>
                        </a:rPr>
                        <a:t>Chi tiêu tiết kiệm.</a:t>
                      </a:r>
                      <a:br>
                        <a:rPr lang="pt-BR" sz="1200" b="1" kern="1200" smtClean="0">
                          <a:solidFill>
                            <a:schemeClr val="dk1"/>
                          </a:solidFill>
                          <a:effectLst/>
                          <a:latin typeface="+mn-lt"/>
                          <a:ea typeface="+mn-ea"/>
                          <a:cs typeface="+mn-cs"/>
                        </a:rPr>
                      </a:br>
                      <a:r>
                        <a:rPr lang="pt-BR" sz="1200" b="1" kern="1200" smtClean="0">
                          <a:solidFill>
                            <a:schemeClr val="dk1"/>
                          </a:solidFill>
                          <a:effectLst/>
                          <a:latin typeface="+mn-lt"/>
                          <a:ea typeface="+mn-ea"/>
                          <a:cs typeface="+mn-cs"/>
                        </a:rPr>
                        <a:t>Bảo đảm cho chất lượng.</a:t>
                      </a:r>
                    </a:p>
                    <a:p>
                      <a:r>
                        <a:rPr lang="pt-BR" sz="1200" b="1" kern="1200" smtClean="0">
                          <a:solidFill>
                            <a:schemeClr val="dk1"/>
                          </a:solidFill>
                          <a:effectLst/>
                          <a:latin typeface="+mn-lt"/>
                          <a:ea typeface="+mn-ea"/>
                          <a:cs typeface="+mn-cs"/>
                        </a:rPr>
                        <a:t>Chi tiêu sang trọng.</a:t>
                      </a:r>
                      <a:endParaRPr lang="en-US" sz="1200" b="1"/>
                    </a:p>
                  </a:txBody>
                  <a:tcPr/>
                </a:tc>
              </a:tr>
              <a:tr h="370840">
                <a:tc>
                  <a:txBody>
                    <a:bodyPr/>
                    <a:lstStyle/>
                    <a:p>
                      <a:r>
                        <a:rPr lang="en-US" sz="1200" b="1" smtClean="0"/>
                        <a:t>Thời</a:t>
                      </a:r>
                      <a:r>
                        <a:rPr lang="en-US" sz="1200" b="1" baseline="0" smtClean="0"/>
                        <a:t> tiết</a:t>
                      </a:r>
                      <a:endParaRPr lang="en-US" sz="1200" b="1"/>
                    </a:p>
                  </a:txBody>
                  <a:tcPr/>
                </a:tc>
                <a:tc>
                  <a:txBody>
                    <a:bodyPr/>
                    <a:lstStyle/>
                    <a:p>
                      <a:r>
                        <a:rPr lang="en-US" sz="1200" b="1" smtClean="0"/>
                        <a:t>Trong xanh.</a:t>
                      </a:r>
                    </a:p>
                    <a:p>
                      <a:r>
                        <a:rPr lang="en-US" sz="1200" b="1" smtClean="0"/>
                        <a:t>Nắng.</a:t>
                      </a:r>
                    </a:p>
                    <a:p>
                      <a:r>
                        <a:rPr lang="en-US" sz="1200" b="1" smtClean="0"/>
                        <a:t>Âm</a:t>
                      </a:r>
                      <a:r>
                        <a:rPr lang="en-US" sz="1200" b="1" baseline="0" smtClean="0"/>
                        <a:t> u, nhiều mây.</a:t>
                      </a:r>
                    </a:p>
                    <a:p>
                      <a:r>
                        <a:rPr lang="en-US" sz="1200" b="1" baseline="0" smtClean="0"/>
                        <a:t>Mưa</a:t>
                      </a:r>
                      <a:endParaRPr lang="en-US" sz="1200" b="1"/>
                    </a:p>
                  </a:txBody>
                  <a:tcPr/>
                </a:tc>
              </a:tr>
              <a:tr h="370840">
                <a:tc>
                  <a:txBody>
                    <a:bodyPr/>
                    <a:lstStyle/>
                    <a:p>
                      <a:r>
                        <a:rPr lang="en-US" sz="1200" b="1" smtClean="0"/>
                        <a:t>Thời</a:t>
                      </a:r>
                      <a:r>
                        <a:rPr lang="en-US" sz="1200" b="1" baseline="0" smtClean="0"/>
                        <a:t> gian </a:t>
                      </a:r>
                    </a:p>
                    <a:p>
                      <a:r>
                        <a:rPr lang="en-US" sz="1200" b="1" baseline="0" smtClean="0"/>
                        <a:t>(cấu trúc phân cấp)</a:t>
                      </a:r>
                      <a:endParaRPr lang="en-US" sz="1200" b="1"/>
                    </a:p>
                  </a:txBody>
                  <a:tcPr/>
                </a:tc>
                <a:tc>
                  <a:txBody>
                    <a:bodyPr/>
                    <a:lstStyle/>
                    <a:p>
                      <a:r>
                        <a:rPr lang="en-US" sz="1200" b="1" smtClean="0"/>
                        <a:t>Ngày,</a:t>
                      </a:r>
                      <a:r>
                        <a:rPr lang="en-US" sz="1200" b="1" baseline="0" smtClean="0"/>
                        <a:t> tháng, năm.</a:t>
                      </a:r>
                    </a:p>
                    <a:p>
                      <a:r>
                        <a:rPr lang="en-US" sz="1200" b="1" baseline="0" smtClean="0"/>
                        <a:t>Buổi.</a:t>
                      </a:r>
                    </a:p>
                    <a:p>
                      <a:r>
                        <a:rPr lang="en-US" sz="1200" b="1" baseline="0" smtClean="0"/>
                        <a:t>Tuần</a:t>
                      </a:r>
                    </a:p>
                    <a:p>
                      <a:r>
                        <a:rPr lang="en-US" sz="1200" b="1" baseline="0" smtClean="0"/>
                        <a:t>Mùa</a:t>
                      </a:r>
                      <a:endParaRPr lang="en-US" sz="1200" b="1"/>
                    </a:p>
                  </a:txBody>
                  <a:tcPr/>
                </a:tc>
              </a:tr>
            </a:tbl>
          </a:graphicData>
        </a:graphic>
      </p:graphicFrame>
    </p:spTree>
    <p:extLst>
      <p:ext uri="{BB962C8B-B14F-4D97-AF65-F5344CB8AC3E}">
        <p14:creationId xmlns:p14="http://schemas.microsoft.com/office/powerpoint/2010/main" val="15598553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Hiện thực </a:t>
            </a:r>
            <a:r>
              <a:rPr lang="en-US" smtClean="0"/>
              <a:t>hóa</a:t>
            </a:r>
            <a:endParaRPr lang="en-US"/>
          </a:p>
        </p:txBody>
      </p:sp>
      <p:sp>
        <p:nvSpPr>
          <p:cNvPr id="4" name="Footer Placeholder 3"/>
          <p:cNvSpPr>
            <a:spLocks noGrp="1"/>
          </p:cNvSpPr>
          <p:nvPr>
            <p:ph type="ftr" sz="quarter" idx="11"/>
          </p:nvPr>
        </p:nvSpPr>
        <p:spPr/>
        <p:txBody>
          <a:bodyPr/>
          <a:lstStyle/>
          <a:p>
            <a:r>
              <a:rPr lang="en-US" smtClean="0"/>
              <a:t>http://www.uit.edu.vn</a:t>
            </a:r>
            <a:endParaRPr lang="en-US"/>
          </a:p>
        </p:txBody>
      </p:sp>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7" name="Picture 6"/>
          <p:cNvPicPr/>
          <p:nvPr/>
        </p:nvPicPr>
        <p:blipFill>
          <a:blip r:embed="rId2"/>
          <a:stretch>
            <a:fillRect/>
          </a:stretch>
        </p:blipFill>
        <p:spPr>
          <a:xfrm>
            <a:off x="228600" y="914400"/>
            <a:ext cx="1619788" cy="2667000"/>
          </a:xfrm>
          <a:prstGeom prst="rect">
            <a:avLst/>
          </a:prstGeom>
        </p:spPr>
      </p:pic>
      <p:pic>
        <p:nvPicPr>
          <p:cNvPr id="8" name="Picture 7"/>
          <p:cNvPicPr/>
          <p:nvPr/>
        </p:nvPicPr>
        <p:blipFill>
          <a:blip r:embed="rId3"/>
          <a:stretch>
            <a:fillRect/>
          </a:stretch>
        </p:blipFill>
        <p:spPr>
          <a:xfrm>
            <a:off x="1971243" y="914399"/>
            <a:ext cx="1610157" cy="2667001"/>
          </a:xfrm>
          <a:prstGeom prst="rect">
            <a:avLst/>
          </a:prstGeom>
        </p:spPr>
      </p:pic>
      <p:pic>
        <p:nvPicPr>
          <p:cNvPr id="9" name="Picture 8"/>
          <p:cNvPicPr/>
          <p:nvPr/>
        </p:nvPicPr>
        <p:blipFill>
          <a:blip r:embed="rId4"/>
          <a:stretch>
            <a:fillRect/>
          </a:stretch>
        </p:blipFill>
        <p:spPr>
          <a:xfrm>
            <a:off x="251580" y="3733801"/>
            <a:ext cx="1619789" cy="2675474"/>
          </a:xfrm>
          <a:prstGeom prst="rect">
            <a:avLst/>
          </a:prstGeom>
        </p:spPr>
      </p:pic>
      <p:pic>
        <p:nvPicPr>
          <p:cNvPr id="10" name="Picture 9"/>
          <p:cNvPicPr/>
          <p:nvPr/>
        </p:nvPicPr>
        <p:blipFill>
          <a:blip r:embed="rId5"/>
          <a:stretch>
            <a:fillRect/>
          </a:stretch>
        </p:blipFill>
        <p:spPr>
          <a:xfrm>
            <a:off x="1990124" y="3733803"/>
            <a:ext cx="1614256" cy="2675471"/>
          </a:xfrm>
          <a:prstGeom prst="rect">
            <a:avLst/>
          </a:prstGeom>
        </p:spPr>
      </p:pic>
      <p:pic>
        <p:nvPicPr>
          <p:cNvPr id="11" name="Picture 10"/>
          <p:cNvPicPr/>
          <p:nvPr/>
        </p:nvPicPr>
        <p:blipFill>
          <a:blip r:embed="rId6"/>
          <a:stretch>
            <a:fillRect/>
          </a:stretch>
        </p:blipFill>
        <p:spPr>
          <a:xfrm>
            <a:off x="3724068" y="914400"/>
            <a:ext cx="1609932" cy="2667000"/>
          </a:xfrm>
          <a:prstGeom prst="rect">
            <a:avLst/>
          </a:prstGeom>
        </p:spPr>
      </p:pic>
      <p:pic>
        <p:nvPicPr>
          <p:cNvPr id="12" name="Picture 11"/>
          <p:cNvPicPr/>
          <p:nvPr/>
        </p:nvPicPr>
        <p:blipFill>
          <a:blip r:embed="rId7"/>
          <a:stretch>
            <a:fillRect/>
          </a:stretch>
        </p:blipFill>
        <p:spPr>
          <a:xfrm>
            <a:off x="5486400" y="914400"/>
            <a:ext cx="1620038" cy="2667000"/>
          </a:xfrm>
          <a:prstGeom prst="rect">
            <a:avLst/>
          </a:prstGeom>
        </p:spPr>
      </p:pic>
      <p:pic>
        <p:nvPicPr>
          <p:cNvPr id="13" name="Picture 12"/>
          <p:cNvPicPr/>
          <p:nvPr/>
        </p:nvPicPr>
        <p:blipFill>
          <a:blip r:embed="rId8"/>
          <a:stretch>
            <a:fillRect/>
          </a:stretch>
        </p:blipFill>
        <p:spPr>
          <a:xfrm>
            <a:off x="3754831" y="3733803"/>
            <a:ext cx="1602149" cy="2643897"/>
          </a:xfrm>
          <a:prstGeom prst="rect">
            <a:avLst/>
          </a:prstGeom>
        </p:spPr>
      </p:pic>
      <p:pic>
        <p:nvPicPr>
          <p:cNvPr id="14" name="Picture 13"/>
          <p:cNvPicPr/>
          <p:nvPr/>
        </p:nvPicPr>
        <p:blipFill>
          <a:blip r:embed="rId9"/>
          <a:stretch>
            <a:fillRect/>
          </a:stretch>
        </p:blipFill>
        <p:spPr>
          <a:xfrm>
            <a:off x="7316799" y="3742278"/>
            <a:ext cx="1598601" cy="2635422"/>
          </a:xfrm>
          <a:prstGeom prst="rect">
            <a:avLst/>
          </a:prstGeom>
        </p:spPr>
      </p:pic>
      <p:pic>
        <p:nvPicPr>
          <p:cNvPr id="15" name="Picture 14"/>
          <p:cNvPicPr/>
          <p:nvPr/>
        </p:nvPicPr>
        <p:blipFill>
          <a:blip r:embed="rId10"/>
          <a:stretch>
            <a:fillRect/>
          </a:stretch>
        </p:blipFill>
        <p:spPr>
          <a:xfrm>
            <a:off x="7293819" y="914400"/>
            <a:ext cx="1621581" cy="2667000"/>
          </a:xfrm>
          <a:prstGeom prst="rect">
            <a:avLst/>
          </a:prstGeom>
        </p:spPr>
      </p:pic>
      <p:pic>
        <p:nvPicPr>
          <p:cNvPr id="16" name="Picture 15"/>
          <p:cNvPicPr/>
          <p:nvPr/>
        </p:nvPicPr>
        <p:blipFill>
          <a:blip r:embed="rId11"/>
          <a:stretch>
            <a:fillRect/>
          </a:stretch>
        </p:blipFill>
        <p:spPr>
          <a:xfrm>
            <a:off x="5516545" y="3722251"/>
            <a:ext cx="1612873" cy="2667000"/>
          </a:xfrm>
          <a:prstGeom prst="rect">
            <a:avLst/>
          </a:prstGeom>
        </p:spPr>
      </p:pic>
      <p:sp>
        <p:nvSpPr>
          <p:cNvPr id="3" name="Slide Number Placeholder 2"/>
          <p:cNvSpPr>
            <a:spLocks noGrp="1"/>
          </p:cNvSpPr>
          <p:nvPr>
            <p:ph type="sldNum" sz="quarter" idx="12"/>
          </p:nvPr>
        </p:nvSpPr>
        <p:spPr/>
        <p:txBody>
          <a:bodyPr/>
          <a:lstStyle/>
          <a:p>
            <a:fld id="{845E3117-1AE7-4ACC-839B-C69B4E3F6E58}" type="slidenum">
              <a:rPr lang="en-US" smtClean="0"/>
              <a:pPr/>
              <a:t>19</a:t>
            </a:fld>
            <a:endParaRPr lang="en-US"/>
          </a:p>
        </p:txBody>
      </p:sp>
    </p:spTree>
    <p:extLst>
      <p:ext uri="{BB962C8B-B14F-4D97-AF65-F5344CB8AC3E}">
        <p14:creationId xmlns:p14="http://schemas.microsoft.com/office/powerpoint/2010/main" val="61945909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p:cNvSpPr>
            <a:spLocks noGrp="1"/>
          </p:cNvSpPr>
          <p:nvPr>
            <p:ph type="title"/>
          </p:nvPr>
        </p:nvSpPr>
        <p:spPr/>
        <p:txBody>
          <a:bodyPr/>
          <a:lstStyle/>
          <a:p>
            <a:r>
              <a:rPr lang="en-US" smtClean="0"/>
              <a:t>Nội dung trình bày</a:t>
            </a:r>
            <a:endParaRPr lang="en-US"/>
          </a:p>
        </p:txBody>
      </p:sp>
      <p:sp>
        <p:nvSpPr>
          <p:cNvPr id="4" name="Footer Placeholder 3"/>
          <p:cNvSpPr>
            <a:spLocks noGrp="1"/>
          </p:cNvSpPr>
          <p:nvPr>
            <p:ph type="ftr" sz="quarter" idx="11"/>
          </p:nvPr>
        </p:nvSpPr>
        <p:spPr>
          <a:xfrm>
            <a:off x="6019800" y="6453187"/>
            <a:ext cx="1790700" cy="307975"/>
          </a:xfrm>
        </p:spPr>
        <p:txBody>
          <a:bodyPr/>
          <a:lstStyle/>
          <a:p>
            <a:r>
              <a:rPr lang="en-US" smtClean="0"/>
              <a:t>http://www.uit.edu.vn</a:t>
            </a:r>
            <a:endParaRPr lang="en-US"/>
          </a:p>
        </p:txBody>
      </p:sp>
      <p:grpSp>
        <p:nvGrpSpPr>
          <p:cNvPr id="18" name="Group 88"/>
          <p:cNvGrpSpPr>
            <a:grpSpLocks/>
          </p:cNvGrpSpPr>
          <p:nvPr/>
        </p:nvGrpSpPr>
        <p:grpSpPr bwMode="auto">
          <a:xfrm>
            <a:off x="1272073" y="1663701"/>
            <a:ext cx="762000" cy="665162"/>
            <a:chOff x="1110" y="2656"/>
            <a:chExt cx="1549" cy="1351"/>
          </a:xfrm>
        </p:grpSpPr>
        <p:sp>
          <p:nvSpPr>
            <p:cNvPr id="19" name="AutoShape 89"/>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 name="AutoShape 90"/>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 name="AutoShape 91"/>
            <p:cNvSpPr>
              <a:spLocks noChangeArrowheads="1"/>
            </p:cNvSpPr>
            <p:nvPr/>
          </p:nvSpPr>
          <p:spPr bwMode="gray">
            <a:xfrm>
              <a:off x="1200" y="2736"/>
              <a:ext cx="1350" cy="1168"/>
            </a:xfrm>
            <a:prstGeom prst="hexagon">
              <a:avLst>
                <a:gd name="adj" fmla="val 28896"/>
                <a:gd name="vf" fmla="val 115470"/>
              </a:avLst>
            </a:prstGeom>
            <a:gradFill rotWithShape="1">
              <a:gsLst>
                <a:gs pos="0">
                  <a:schemeClr val="hlink">
                    <a:gamma/>
                    <a:shade val="46275"/>
                    <a:invGamma/>
                  </a:schemeClr>
                </a:gs>
                <a:gs pos="100000">
                  <a:schemeClr val="hlink"/>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22" name="Group 92"/>
          <p:cNvGrpSpPr>
            <a:grpSpLocks/>
          </p:cNvGrpSpPr>
          <p:nvPr/>
        </p:nvGrpSpPr>
        <p:grpSpPr bwMode="auto">
          <a:xfrm>
            <a:off x="1272073" y="2578101"/>
            <a:ext cx="762000" cy="665162"/>
            <a:chOff x="3174" y="2656"/>
            <a:chExt cx="1549" cy="1351"/>
          </a:xfrm>
        </p:grpSpPr>
        <p:sp>
          <p:nvSpPr>
            <p:cNvPr id="23" name="AutoShape 93"/>
            <p:cNvSpPr>
              <a:spLocks noChangeArrowheads="1"/>
            </p:cNvSpPr>
            <p:nvPr/>
          </p:nvSpPr>
          <p:spPr bwMode="gray">
            <a:xfrm>
              <a:off x="3187"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4" name="AutoShape 94"/>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 name="AutoShape 95"/>
            <p:cNvSpPr>
              <a:spLocks noChangeArrowheads="1"/>
            </p:cNvSpPr>
            <p:nvPr/>
          </p:nvSpPr>
          <p:spPr bwMode="gray">
            <a:xfrm>
              <a:off x="3264" y="2736"/>
              <a:ext cx="1350" cy="1168"/>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26" name="Line 96"/>
          <p:cNvSpPr>
            <a:spLocks noChangeShapeType="1"/>
          </p:cNvSpPr>
          <p:nvPr/>
        </p:nvSpPr>
        <p:spPr bwMode="auto">
          <a:xfrm>
            <a:off x="1881673" y="2273301"/>
            <a:ext cx="6066454" cy="44238"/>
          </a:xfrm>
          <a:prstGeom prst="line">
            <a:avLst/>
          </a:prstGeom>
          <a:noFill/>
          <a:ln w="25400">
            <a:solidFill>
              <a:schemeClr val="tx1"/>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 name="Text Box 97"/>
          <p:cNvSpPr txBox="1">
            <a:spLocks noChangeArrowheads="1"/>
          </p:cNvSpPr>
          <p:nvPr/>
        </p:nvSpPr>
        <p:spPr bwMode="auto">
          <a:xfrm>
            <a:off x="2286000" y="1685926"/>
            <a:ext cx="235513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sz="2400" smtClean="0"/>
              <a:t>Giới thiệu đề tài</a:t>
            </a:r>
            <a:endParaRPr lang="en-US" sz="2400"/>
          </a:p>
        </p:txBody>
      </p:sp>
      <p:sp>
        <p:nvSpPr>
          <p:cNvPr id="28" name="Text Box 98"/>
          <p:cNvSpPr txBox="1">
            <a:spLocks noChangeArrowheads="1"/>
          </p:cNvSpPr>
          <p:nvPr/>
        </p:nvSpPr>
        <p:spPr bwMode="gray">
          <a:xfrm>
            <a:off x="1468923" y="1762126"/>
            <a:ext cx="3540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sz="2400" b="1"/>
              <a:t>1</a:t>
            </a:r>
          </a:p>
        </p:txBody>
      </p:sp>
      <p:sp>
        <p:nvSpPr>
          <p:cNvPr id="29" name="Line 99"/>
          <p:cNvSpPr>
            <a:spLocks noChangeShapeType="1"/>
          </p:cNvSpPr>
          <p:nvPr/>
        </p:nvSpPr>
        <p:spPr bwMode="auto">
          <a:xfrm>
            <a:off x="1881673" y="3187701"/>
            <a:ext cx="6066454" cy="44238"/>
          </a:xfrm>
          <a:prstGeom prst="line">
            <a:avLst/>
          </a:prstGeom>
          <a:noFill/>
          <a:ln w="25400">
            <a:solidFill>
              <a:schemeClr val="tx1"/>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0" name="Text Box 100"/>
          <p:cNvSpPr txBox="1">
            <a:spLocks noChangeArrowheads="1"/>
          </p:cNvSpPr>
          <p:nvPr/>
        </p:nvSpPr>
        <p:spPr bwMode="auto">
          <a:xfrm>
            <a:off x="2286000" y="2600326"/>
            <a:ext cx="566212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sz="2400" smtClean="0"/>
              <a:t>Khảo sát các phương pháp khuyến nghị</a:t>
            </a:r>
            <a:endParaRPr lang="en-US" sz="2400"/>
          </a:p>
        </p:txBody>
      </p:sp>
      <p:sp>
        <p:nvSpPr>
          <p:cNvPr id="31" name="Text Box 101"/>
          <p:cNvSpPr txBox="1">
            <a:spLocks noChangeArrowheads="1"/>
          </p:cNvSpPr>
          <p:nvPr/>
        </p:nvSpPr>
        <p:spPr bwMode="gray">
          <a:xfrm>
            <a:off x="1468923" y="2676526"/>
            <a:ext cx="3540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sz="2400" b="1"/>
              <a:t>2</a:t>
            </a:r>
          </a:p>
        </p:txBody>
      </p:sp>
      <p:grpSp>
        <p:nvGrpSpPr>
          <p:cNvPr id="32" name="Group 102"/>
          <p:cNvGrpSpPr>
            <a:grpSpLocks/>
          </p:cNvGrpSpPr>
          <p:nvPr/>
        </p:nvGrpSpPr>
        <p:grpSpPr bwMode="auto">
          <a:xfrm>
            <a:off x="1272073" y="3470276"/>
            <a:ext cx="762000" cy="665162"/>
            <a:chOff x="1110" y="2656"/>
            <a:chExt cx="1549" cy="1351"/>
          </a:xfrm>
        </p:grpSpPr>
        <p:sp>
          <p:nvSpPr>
            <p:cNvPr id="33" name="AutoShape 103"/>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 name="AutoShape 104"/>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 name="AutoShape 105"/>
            <p:cNvSpPr>
              <a:spLocks noChangeArrowheads="1"/>
            </p:cNvSpPr>
            <p:nvPr/>
          </p:nvSpPr>
          <p:spPr bwMode="gray">
            <a:xfrm>
              <a:off x="1200" y="2736"/>
              <a:ext cx="1350" cy="1168"/>
            </a:xfrm>
            <a:prstGeom prst="hexagon">
              <a:avLst>
                <a:gd name="adj" fmla="val 28896"/>
                <a:gd name="vf" fmla="val 115470"/>
              </a:avLst>
            </a:prstGeom>
            <a:gradFill rotWithShape="1">
              <a:gsLst>
                <a:gs pos="0">
                  <a:schemeClr val="hlink">
                    <a:gamma/>
                    <a:shade val="46275"/>
                    <a:invGamma/>
                  </a:schemeClr>
                </a:gs>
                <a:gs pos="100000">
                  <a:schemeClr val="hlink"/>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36" name="Group 106"/>
          <p:cNvGrpSpPr>
            <a:grpSpLocks/>
          </p:cNvGrpSpPr>
          <p:nvPr/>
        </p:nvGrpSpPr>
        <p:grpSpPr bwMode="auto">
          <a:xfrm>
            <a:off x="1272073" y="4384676"/>
            <a:ext cx="762000" cy="665162"/>
            <a:chOff x="3174" y="2656"/>
            <a:chExt cx="1549" cy="1351"/>
          </a:xfrm>
        </p:grpSpPr>
        <p:sp>
          <p:nvSpPr>
            <p:cNvPr id="37" name="AutoShape 107"/>
            <p:cNvSpPr>
              <a:spLocks noChangeArrowheads="1"/>
            </p:cNvSpPr>
            <p:nvPr/>
          </p:nvSpPr>
          <p:spPr bwMode="gray">
            <a:xfrm>
              <a:off x="3187"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8" name="AutoShape 108"/>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9" name="AutoShape 109"/>
            <p:cNvSpPr>
              <a:spLocks noChangeArrowheads="1"/>
            </p:cNvSpPr>
            <p:nvPr/>
          </p:nvSpPr>
          <p:spPr bwMode="gray">
            <a:xfrm>
              <a:off x="3264" y="2736"/>
              <a:ext cx="1350" cy="1168"/>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40" name="Line 110"/>
          <p:cNvSpPr>
            <a:spLocks noChangeShapeType="1"/>
          </p:cNvSpPr>
          <p:nvPr/>
        </p:nvSpPr>
        <p:spPr bwMode="auto">
          <a:xfrm>
            <a:off x="1881673" y="4079876"/>
            <a:ext cx="6066454" cy="55562"/>
          </a:xfrm>
          <a:prstGeom prst="line">
            <a:avLst/>
          </a:prstGeom>
          <a:noFill/>
          <a:ln w="25400">
            <a:solidFill>
              <a:schemeClr val="tx1"/>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 name="Text Box 111"/>
          <p:cNvSpPr txBox="1">
            <a:spLocks noChangeArrowheads="1"/>
          </p:cNvSpPr>
          <p:nvPr/>
        </p:nvSpPr>
        <p:spPr bwMode="auto">
          <a:xfrm>
            <a:off x="2286000" y="3531513"/>
            <a:ext cx="4294765"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sz="2200" smtClean="0"/>
              <a:t>Phương pháp thu giảm số chiều </a:t>
            </a:r>
            <a:endParaRPr lang="en-US" sz="2200"/>
          </a:p>
        </p:txBody>
      </p:sp>
      <p:sp>
        <p:nvSpPr>
          <p:cNvPr id="42" name="Text Box 112"/>
          <p:cNvSpPr txBox="1">
            <a:spLocks noChangeArrowheads="1"/>
          </p:cNvSpPr>
          <p:nvPr/>
        </p:nvSpPr>
        <p:spPr bwMode="gray">
          <a:xfrm>
            <a:off x="1468923" y="3568701"/>
            <a:ext cx="3540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sz="2400" b="1"/>
              <a:t>3</a:t>
            </a:r>
          </a:p>
        </p:txBody>
      </p:sp>
      <p:sp>
        <p:nvSpPr>
          <p:cNvPr id="43" name="Line 113"/>
          <p:cNvSpPr>
            <a:spLocks noChangeShapeType="1"/>
          </p:cNvSpPr>
          <p:nvPr/>
        </p:nvSpPr>
        <p:spPr bwMode="auto">
          <a:xfrm>
            <a:off x="1881673" y="4994276"/>
            <a:ext cx="6066454" cy="44238"/>
          </a:xfrm>
          <a:prstGeom prst="line">
            <a:avLst/>
          </a:prstGeom>
          <a:noFill/>
          <a:ln w="25400">
            <a:solidFill>
              <a:schemeClr val="tx1"/>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4" name="Text Box 114"/>
          <p:cNvSpPr txBox="1">
            <a:spLocks noChangeArrowheads="1"/>
          </p:cNvSpPr>
          <p:nvPr/>
        </p:nvSpPr>
        <p:spPr bwMode="auto">
          <a:xfrm>
            <a:off x="2286000" y="4406901"/>
            <a:ext cx="212109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sz="2400" smtClean="0"/>
              <a:t>Hiện thực hóa</a:t>
            </a:r>
            <a:endParaRPr lang="en-US" sz="2400"/>
          </a:p>
        </p:txBody>
      </p:sp>
      <p:sp>
        <p:nvSpPr>
          <p:cNvPr id="45" name="Text Box 115"/>
          <p:cNvSpPr txBox="1">
            <a:spLocks noChangeArrowheads="1"/>
          </p:cNvSpPr>
          <p:nvPr/>
        </p:nvSpPr>
        <p:spPr bwMode="gray">
          <a:xfrm>
            <a:off x="1468923" y="4483101"/>
            <a:ext cx="3540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sz="2400" b="1"/>
              <a:t>4</a:t>
            </a:r>
          </a:p>
        </p:txBody>
      </p:sp>
      <p:grpSp>
        <p:nvGrpSpPr>
          <p:cNvPr id="49" name="Group 106"/>
          <p:cNvGrpSpPr>
            <a:grpSpLocks/>
          </p:cNvGrpSpPr>
          <p:nvPr/>
        </p:nvGrpSpPr>
        <p:grpSpPr bwMode="auto">
          <a:xfrm>
            <a:off x="1272073" y="5278438"/>
            <a:ext cx="762000" cy="665162"/>
            <a:chOff x="3174" y="2656"/>
            <a:chExt cx="1549" cy="1351"/>
          </a:xfrm>
        </p:grpSpPr>
        <p:sp>
          <p:nvSpPr>
            <p:cNvPr id="50" name="AutoShape 107"/>
            <p:cNvSpPr>
              <a:spLocks noChangeArrowheads="1"/>
            </p:cNvSpPr>
            <p:nvPr/>
          </p:nvSpPr>
          <p:spPr bwMode="gray">
            <a:xfrm>
              <a:off x="3187"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1" name="AutoShape 108"/>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 name="AutoShape 109"/>
            <p:cNvSpPr>
              <a:spLocks noChangeArrowheads="1"/>
            </p:cNvSpPr>
            <p:nvPr/>
          </p:nvSpPr>
          <p:spPr bwMode="gray">
            <a:xfrm>
              <a:off x="3264" y="2736"/>
              <a:ext cx="1350" cy="1168"/>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53" name="Line 113"/>
          <p:cNvSpPr>
            <a:spLocks noChangeShapeType="1"/>
          </p:cNvSpPr>
          <p:nvPr/>
        </p:nvSpPr>
        <p:spPr bwMode="auto">
          <a:xfrm>
            <a:off x="1881673" y="5888038"/>
            <a:ext cx="6066454" cy="4850"/>
          </a:xfrm>
          <a:prstGeom prst="line">
            <a:avLst/>
          </a:prstGeom>
          <a:noFill/>
          <a:ln w="25400">
            <a:solidFill>
              <a:schemeClr val="tx1"/>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4" name="Text Box 114"/>
          <p:cNvSpPr txBox="1">
            <a:spLocks noChangeArrowheads="1"/>
          </p:cNvSpPr>
          <p:nvPr/>
        </p:nvSpPr>
        <p:spPr bwMode="auto">
          <a:xfrm>
            <a:off x="2286000" y="5300663"/>
            <a:ext cx="299312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sz="2400" smtClean="0"/>
              <a:t>Đánh giá và kết luận</a:t>
            </a:r>
            <a:endParaRPr lang="en-US" sz="2400"/>
          </a:p>
        </p:txBody>
      </p:sp>
      <p:sp>
        <p:nvSpPr>
          <p:cNvPr id="55" name="Text Box 115"/>
          <p:cNvSpPr txBox="1">
            <a:spLocks noChangeArrowheads="1"/>
          </p:cNvSpPr>
          <p:nvPr/>
        </p:nvSpPr>
        <p:spPr bwMode="gray">
          <a:xfrm>
            <a:off x="1467836" y="5376863"/>
            <a:ext cx="35618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sz="2400" b="1" smtClean="0"/>
              <a:t>5</a:t>
            </a:r>
            <a:endParaRPr lang="en-US" sz="2400" b="1"/>
          </a:p>
        </p:txBody>
      </p:sp>
      <p:sp>
        <p:nvSpPr>
          <p:cNvPr id="2" name="Slide Number Placeholder 1"/>
          <p:cNvSpPr>
            <a:spLocks noGrp="1"/>
          </p:cNvSpPr>
          <p:nvPr>
            <p:ph type="sldNum" sz="quarter" idx="12"/>
          </p:nvPr>
        </p:nvSpPr>
        <p:spPr/>
        <p:txBody>
          <a:bodyPr/>
          <a:lstStyle/>
          <a:p>
            <a:fld id="{845E3117-1AE7-4ACC-839B-C69B4E3F6E58}" type="slidenum">
              <a:rPr lang="en-US" smtClean="0"/>
              <a:pPr/>
              <a:t>2</a:t>
            </a:fld>
            <a:endParaRPr lang="en-US"/>
          </a:p>
        </p:txBody>
      </p:sp>
    </p:spTree>
    <p:extLst>
      <p:ext uri="{BB962C8B-B14F-4D97-AF65-F5344CB8AC3E}">
        <p14:creationId xmlns:p14="http://schemas.microsoft.com/office/powerpoint/2010/main" val="214942747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a:xfrm>
            <a:off x="6019800" y="6453187"/>
            <a:ext cx="1790700" cy="307975"/>
          </a:xfrm>
        </p:spPr>
        <p:txBody>
          <a:bodyPr/>
          <a:lstStyle/>
          <a:p>
            <a:r>
              <a:rPr lang="en-US" smtClean="0"/>
              <a:t>http://www.uit.edu.vn</a:t>
            </a:r>
            <a:endParaRPr lang="en-US"/>
          </a:p>
        </p:txBody>
      </p:sp>
      <p:grpSp>
        <p:nvGrpSpPr>
          <p:cNvPr id="18" name="Group 88"/>
          <p:cNvGrpSpPr>
            <a:grpSpLocks/>
          </p:cNvGrpSpPr>
          <p:nvPr/>
        </p:nvGrpSpPr>
        <p:grpSpPr bwMode="auto">
          <a:xfrm>
            <a:off x="1272073" y="1663701"/>
            <a:ext cx="762000" cy="665162"/>
            <a:chOff x="1110" y="2656"/>
            <a:chExt cx="1549" cy="1351"/>
          </a:xfrm>
        </p:grpSpPr>
        <p:sp>
          <p:nvSpPr>
            <p:cNvPr id="19" name="AutoShape 89"/>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 name="AutoShape 90"/>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 name="AutoShape 91"/>
            <p:cNvSpPr>
              <a:spLocks noChangeArrowheads="1"/>
            </p:cNvSpPr>
            <p:nvPr/>
          </p:nvSpPr>
          <p:spPr bwMode="gray">
            <a:xfrm>
              <a:off x="1200" y="2736"/>
              <a:ext cx="1350" cy="1168"/>
            </a:xfrm>
            <a:prstGeom prst="hexagon">
              <a:avLst>
                <a:gd name="adj" fmla="val 28896"/>
                <a:gd name="vf" fmla="val 115470"/>
              </a:avLst>
            </a:prstGeom>
            <a:gradFill rotWithShape="1">
              <a:gsLst>
                <a:gs pos="0">
                  <a:schemeClr val="hlink">
                    <a:gamma/>
                    <a:shade val="46275"/>
                    <a:invGamma/>
                  </a:schemeClr>
                </a:gs>
                <a:gs pos="100000">
                  <a:schemeClr val="hlink"/>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22" name="Group 92"/>
          <p:cNvGrpSpPr>
            <a:grpSpLocks/>
          </p:cNvGrpSpPr>
          <p:nvPr/>
        </p:nvGrpSpPr>
        <p:grpSpPr bwMode="auto">
          <a:xfrm>
            <a:off x="1272073" y="2578101"/>
            <a:ext cx="762000" cy="665162"/>
            <a:chOff x="3174" y="2656"/>
            <a:chExt cx="1549" cy="1351"/>
          </a:xfrm>
        </p:grpSpPr>
        <p:sp>
          <p:nvSpPr>
            <p:cNvPr id="23" name="AutoShape 93"/>
            <p:cNvSpPr>
              <a:spLocks noChangeArrowheads="1"/>
            </p:cNvSpPr>
            <p:nvPr/>
          </p:nvSpPr>
          <p:spPr bwMode="gray">
            <a:xfrm>
              <a:off x="3187"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4" name="AutoShape 94"/>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 name="AutoShape 95"/>
            <p:cNvSpPr>
              <a:spLocks noChangeArrowheads="1"/>
            </p:cNvSpPr>
            <p:nvPr/>
          </p:nvSpPr>
          <p:spPr bwMode="gray">
            <a:xfrm>
              <a:off x="3264" y="2736"/>
              <a:ext cx="1350" cy="1168"/>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26" name="Line 96"/>
          <p:cNvSpPr>
            <a:spLocks noChangeShapeType="1"/>
          </p:cNvSpPr>
          <p:nvPr/>
        </p:nvSpPr>
        <p:spPr bwMode="auto">
          <a:xfrm>
            <a:off x="1881673" y="2273301"/>
            <a:ext cx="6066454" cy="44238"/>
          </a:xfrm>
          <a:prstGeom prst="line">
            <a:avLst/>
          </a:prstGeom>
          <a:noFill/>
          <a:ln w="25400">
            <a:solidFill>
              <a:schemeClr val="tx1"/>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 name="Text Box 97"/>
          <p:cNvSpPr txBox="1">
            <a:spLocks noChangeArrowheads="1"/>
          </p:cNvSpPr>
          <p:nvPr/>
        </p:nvSpPr>
        <p:spPr bwMode="auto">
          <a:xfrm>
            <a:off x="2286000" y="1685926"/>
            <a:ext cx="235513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sz="2400" smtClean="0"/>
              <a:t>Giới thiệu đề tài</a:t>
            </a:r>
            <a:endParaRPr lang="en-US" sz="2400"/>
          </a:p>
        </p:txBody>
      </p:sp>
      <p:sp>
        <p:nvSpPr>
          <p:cNvPr id="28" name="Text Box 98"/>
          <p:cNvSpPr txBox="1">
            <a:spLocks noChangeArrowheads="1"/>
          </p:cNvSpPr>
          <p:nvPr/>
        </p:nvSpPr>
        <p:spPr bwMode="gray">
          <a:xfrm>
            <a:off x="1468923" y="1762126"/>
            <a:ext cx="3540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sz="2400" b="1"/>
              <a:t>1</a:t>
            </a:r>
          </a:p>
        </p:txBody>
      </p:sp>
      <p:sp>
        <p:nvSpPr>
          <p:cNvPr id="29" name="Line 99"/>
          <p:cNvSpPr>
            <a:spLocks noChangeShapeType="1"/>
          </p:cNvSpPr>
          <p:nvPr/>
        </p:nvSpPr>
        <p:spPr bwMode="auto">
          <a:xfrm>
            <a:off x="1881673" y="3187701"/>
            <a:ext cx="6066454" cy="44238"/>
          </a:xfrm>
          <a:prstGeom prst="line">
            <a:avLst/>
          </a:prstGeom>
          <a:noFill/>
          <a:ln w="25400">
            <a:solidFill>
              <a:schemeClr val="tx1"/>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0" name="Text Box 100"/>
          <p:cNvSpPr txBox="1">
            <a:spLocks noChangeArrowheads="1"/>
          </p:cNvSpPr>
          <p:nvPr/>
        </p:nvSpPr>
        <p:spPr bwMode="auto">
          <a:xfrm>
            <a:off x="2286000" y="2600326"/>
            <a:ext cx="566212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sz="2400" smtClean="0"/>
              <a:t>Khảo sát các phương pháp khuyến nghị</a:t>
            </a:r>
            <a:endParaRPr lang="en-US" sz="2400"/>
          </a:p>
        </p:txBody>
      </p:sp>
      <p:sp>
        <p:nvSpPr>
          <p:cNvPr id="31" name="Text Box 101"/>
          <p:cNvSpPr txBox="1">
            <a:spLocks noChangeArrowheads="1"/>
          </p:cNvSpPr>
          <p:nvPr/>
        </p:nvSpPr>
        <p:spPr bwMode="gray">
          <a:xfrm>
            <a:off x="1468923" y="2676526"/>
            <a:ext cx="3540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sz="2400" b="1"/>
              <a:t>2</a:t>
            </a:r>
          </a:p>
        </p:txBody>
      </p:sp>
      <p:grpSp>
        <p:nvGrpSpPr>
          <p:cNvPr id="32" name="Group 102"/>
          <p:cNvGrpSpPr>
            <a:grpSpLocks/>
          </p:cNvGrpSpPr>
          <p:nvPr/>
        </p:nvGrpSpPr>
        <p:grpSpPr bwMode="auto">
          <a:xfrm>
            <a:off x="1272073" y="3470276"/>
            <a:ext cx="762000" cy="665162"/>
            <a:chOff x="1110" y="2656"/>
            <a:chExt cx="1549" cy="1351"/>
          </a:xfrm>
        </p:grpSpPr>
        <p:sp>
          <p:nvSpPr>
            <p:cNvPr id="33" name="AutoShape 103"/>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 name="AutoShape 104"/>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 name="AutoShape 105"/>
            <p:cNvSpPr>
              <a:spLocks noChangeArrowheads="1"/>
            </p:cNvSpPr>
            <p:nvPr/>
          </p:nvSpPr>
          <p:spPr bwMode="gray">
            <a:xfrm>
              <a:off x="1200" y="2736"/>
              <a:ext cx="1350" cy="1168"/>
            </a:xfrm>
            <a:prstGeom prst="hexagon">
              <a:avLst>
                <a:gd name="adj" fmla="val 28896"/>
                <a:gd name="vf" fmla="val 115470"/>
              </a:avLst>
            </a:prstGeom>
            <a:gradFill rotWithShape="1">
              <a:gsLst>
                <a:gs pos="0">
                  <a:schemeClr val="hlink">
                    <a:gamma/>
                    <a:shade val="46275"/>
                    <a:invGamma/>
                  </a:schemeClr>
                </a:gs>
                <a:gs pos="100000">
                  <a:schemeClr val="hlink"/>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36" name="Group 106"/>
          <p:cNvGrpSpPr>
            <a:grpSpLocks/>
          </p:cNvGrpSpPr>
          <p:nvPr/>
        </p:nvGrpSpPr>
        <p:grpSpPr bwMode="auto">
          <a:xfrm>
            <a:off x="1272073" y="4384676"/>
            <a:ext cx="762000" cy="665162"/>
            <a:chOff x="3174" y="2656"/>
            <a:chExt cx="1549" cy="1351"/>
          </a:xfrm>
        </p:grpSpPr>
        <p:sp>
          <p:nvSpPr>
            <p:cNvPr id="37" name="AutoShape 107"/>
            <p:cNvSpPr>
              <a:spLocks noChangeArrowheads="1"/>
            </p:cNvSpPr>
            <p:nvPr/>
          </p:nvSpPr>
          <p:spPr bwMode="gray">
            <a:xfrm>
              <a:off x="3187"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8" name="AutoShape 108"/>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9" name="AutoShape 109"/>
            <p:cNvSpPr>
              <a:spLocks noChangeArrowheads="1"/>
            </p:cNvSpPr>
            <p:nvPr/>
          </p:nvSpPr>
          <p:spPr bwMode="gray">
            <a:xfrm>
              <a:off x="3264" y="2736"/>
              <a:ext cx="1350" cy="1168"/>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40" name="Line 110"/>
          <p:cNvSpPr>
            <a:spLocks noChangeShapeType="1"/>
          </p:cNvSpPr>
          <p:nvPr/>
        </p:nvSpPr>
        <p:spPr bwMode="auto">
          <a:xfrm>
            <a:off x="1881673" y="4079876"/>
            <a:ext cx="6066454" cy="55562"/>
          </a:xfrm>
          <a:prstGeom prst="line">
            <a:avLst/>
          </a:prstGeom>
          <a:noFill/>
          <a:ln w="25400">
            <a:solidFill>
              <a:schemeClr val="tx1"/>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 name="Text Box 111"/>
          <p:cNvSpPr txBox="1">
            <a:spLocks noChangeArrowheads="1"/>
          </p:cNvSpPr>
          <p:nvPr/>
        </p:nvSpPr>
        <p:spPr bwMode="auto">
          <a:xfrm>
            <a:off x="2286000" y="3509664"/>
            <a:ext cx="4294765"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sz="2200" smtClean="0"/>
              <a:t>Phương pháp thu giảm số </a:t>
            </a:r>
            <a:r>
              <a:rPr lang="en-US" sz="2200" smtClean="0"/>
              <a:t>chiều</a:t>
            </a:r>
            <a:endParaRPr lang="en-US" sz="2200"/>
          </a:p>
        </p:txBody>
      </p:sp>
      <p:sp>
        <p:nvSpPr>
          <p:cNvPr id="42" name="Text Box 112"/>
          <p:cNvSpPr txBox="1">
            <a:spLocks noChangeArrowheads="1"/>
          </p:cNvSpPr>
          <p:nvPr/>
        </p:nvSpPr>
        <p:spPr bwMode="gray">
          <a:xfrm>
            <a:off x="1468923" y="3568701"/>
            <a:ext cx="3540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sz="2400" b="1"/>
              <a:t>3</a:t>
            </a:r>
          </a:p>
        </p:txBody>
      </p:sp>
      <p:sp>
        <p:nvSpPr>
          <p:cNvPr id="43" name="Line 113"/>
          <p:cNvSpPr>
            <a:spLocks noChangeShapeType="1"/>
          </p:cNvSpPr>
          <p:nvPr/>
        </p:nvSpPr>
        <p:spPr bwMode="auto">
          <a:xfrm>
            <a:off x="1881673" y="4994276"/>
            <a:ext cx="6066454" cy="44238"/>
          </a:xfrm>
          <a:prstGeom prst="line">
            <a:avLst/>
          </a:prstGeom>
          <a:noFill/>
          <a:ln w="25400">
            <a:solidFill>
              <a:schemeClr val="tx1"/>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4" name="Text Box 114"/>
          <p:cNvSpPr txBox="1">
            <a:spLocks noChangeArrowheads="1"/>
          </p:cNvSpPr>
          <p:nvPr/>
        </p:nvSpPr>
        <p:spPr bwMode="auto">
          <a:xfrm>
            <a:off x="2286000" y="4406901"/>
            <a:ext cx="212109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sz="2400" smtClean="0"/>
              <a:t>Hiện thực hóa</a:t>
            </a:r>
            <a:endParaRPr lang="en-US" sz="2400"/>
          </a:p>
        </p:txBody>
      </p:sp>
      <p:sp>
        <p:nvSpPr>
          <p:cNvPr id="45" name="Text Box 115"/>
          <p:cNvSpPr txBox="1">
            <a:spLocks noChangeArrowheads="1"/>
          </p:cNvSpPr>
          <p:nvPr/>
        </p:nvSpPr>
        <p:spPr bwMode="gray">
          <a:xfrm>
            <a:off x="1468923" y="4483101"/>
            <a:ext cx="3540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sz="2400" b="1"/>
              <a:t>4</a:t>
            </a:r>
          </a:p>
        </p:txBody>
      </p:sp>
      <p:grpSp>
        <p:nvGrpSpPr>
          <p:cNvPr id="49" name="Group 106"/>
          <p:cNvGrpSpPr>
            <a:grpSpLocks/>
          </p:cNvGrpSpPr>
          <p:nvPr/>
        </p:nvGrpSpPr>
        <p:grpSpPr bwMode="auto">
          <a:xfrm>
            <a:off x="1272073" y="5278438"/>
            <a:ext cx="762000" cy="665162"/>
            <a:chOff x="3174" y="2656"/>
            <a:chExt cx="1549" cy="1351"/>
          </a:xfrm>
        </p:grpSpPr>
        <p:sp>
          <p:nvSpPr>
            <p:cNvPr id="50" name="AutoShape 107"/>
            <p:cNvSpPr>
              <a:spLocks noChangeArrowheads="1"/>
            </p:cNvSpPr>
            <p:nvPr/>
          </p:nvSpPr>
          <p:spPr bwMode="gray">
            <a:xfrm>
              <a:off x="3187"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1" name="AutoShape 108"/>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 name="AutoShape 109"/>
            <p:cNvSpPr>
              <a:spLocks noChangeArrowheads="1"/>
            </p:cNvSpPr>
            <p:nvPr/>
          </p:nvSpPr>
          <p:spPr bwMode="gray">
            <a:xfrm>
              <a:off x="3264" y="2736"/>
              <a:ext cx="1350" cy="1168"/>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53" name="Line 113"/>
          <p:cNvSpPr>
            <a:spLocks noChangeShapeType="1"/>
          </p:cNvSpPr>
          <p:nvPr/>
        </p:nvSpPr>
        <p:spPr bwMode="auto">
          <a:xfrm>
            <a:off x="1881673" y="5888038"/>
            <a:ext cx="6066454" cy="4850"/>
          </a:xfrm>
          <a:prstGeom prst="line">
            <a:avLst/>
          </a:prstGeom>
          <a:noFill/>
          <a:ln w="25400">
            <a:solidFill>
              <a:schemeClr val="tx1"/>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4" name="Text Box 114"/>
          <p:cNvSpPr txBox="1">
            <a:spLocks noChangeArrowheads="1"/>
          </p:cNvSpPr>
          <p:nvPr/>
        </p:nvSpPr>
        <p:spPr bwMode="auto">
          <a:xfrm>
            <a:off x="2286000" y="5300663"/>
            <a:ext cx="299312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sz="2400" smtClean="0">
                <a:solidFill>
                  <a:srgbClr val="FFFF00"/>
                </a:solidFill>
              </a:rPr>
              <a:t>Đánh giá và kết luận</a:t>
            </a:r>
            <a:endParaRPr lang="en-US" sz="2400">
              <a:solidFill>
                <a:srgbClr val="FFFF00"/>
              </a:solidFill>
            </a:endParaRPr>
          </a:p>
        </p:txBody>
      </p:sp>
      <p:sp>
        <p:nvSpPr>
          <p:cNvPr id="55" name="Text Box 115"/>
          <p:cNvSpPr txBox="1">
            <a:spLocks noChangeArrowheads="1"/>
          </p:cNvSpPr>
          <p:nvPr/>
        </p:nvSpPr>
        <p:spPr bwMode="gray">
          <a:xfrm>
            <a:off x="1467836" y="5376863"/>
            <a:ext cx="35618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sz="2400" b="1" smtClean="0"/>
              <a:t>5</a:t>
            </a:r>
            <a:endParaRPr lang="en-US" sz="2400" b="1"/>
          </a:p>
        </p:txBody>
      </p:sp>
      <p:sp>
        <p:nvSpPr>
          <p:cNvPr id="2" name="Slide Number Placeholder 1"/>
          <p:cNvSpPr>
            <a:spLocks noGrp="1"/>
          </p:cNvSpPr>
          <p:nvPr>
            <p:ph type="sldNum" sz="quarter" idx="12"/>
          </p:nvPr>
        </p:nvSpPr>
        <p:spPr/>
        <p:txBody>
          <a:bodyPr/>
          <a:lstStyle/>
          <a:p>
            <a:fld id="{845E3117-1AE7-4ACC-839B-C69B4E3F6E58}" type="slidenum">
              <a:rPr lang="en-US" smtClean="0"/>
              <a:pPr/>
              <a:t>20</a:t>
            </a:fld>
            <a:endParaRPr lang="en-US"/>
          </a:p>
        </p:txBody>
      </p:sp>
    </p:spTree>
    <p:extLst>
      <p:ext uri="{BB962C8B-B14F-4D97-AF65-F5344CB8AC3E}">
        <p14:creationId xmlns:p14="http://schemas.microsoft.com/office/powerpoint/2010/main" val="165762172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Đánh giá và kết </a:t>
            </a:r>
            <a:r>
              <a:rPr lang="en-US" smtClean="0"/>
              <a:t>luận</a:t>
            </a:r>
            <a:endParaRPr lang="en-US"/>
          </a:p>
        </p:txBody>
      </p:sp>
      <p:sp>
        <p:nvSpPr>
          <p:cNvPr id="3" name="Content Placeholder 2"/>
          <p:cNvSpPr>
            <a:spLocks noGrp="1"/>
          </p:cNvSpPr>
          <p:nvPr>
            <p:ph idx="1"/>
          </p:nvPr>
        </p:nvSpPr>
        <p:spPr/>
        <p:txBody>
          <a:bodyPr/>
          <a:lstStyle/>
          <a:p>
            <a:r>
              <a:rPr lang="en-US" sz="2400" smtClean="0">
                <a:solidFill>
                  <a:schemeClr val="tx1"/>
                </a:solidFill>
              </a:rPr>
              <a:t>Thực nghiệm với bộ dữ liệu Movielens (100.000 dòng, không chứa các điều kiện ngữ cảnh):</a:t>
            </a:r>
            <a:endParaRPr lang="en-US" sz="2400">
              <a:solidFill>
                <a:schemeClr val="tx1"/>
              </a:solidFill>
            </a:endParaRPr>
          </a:p>
        </p:txBody>
      </p:sp>
      <p:sp>
        <p:nvSpPr>
          <p:cNvPr id="4" name="Footer Placeholder 3"/>
          <p:cNvSpPr>
            <a:spLocks noGrp="1"/>
          </p:cNvSpPr>
          <p:nvPr>
            <p:ph type="ftr" sz="quarter" idx="11"/>
          </p:nvPr>
        </p:nvSpPr>
        <p:spPr/>
        <p:txBody>
          <a:bodyPr/>
          <a:lstStyle/>
          <a:p>
            <a:r>
              <a:rPr lang="en-US" smtClean="0"/>
              <a:t>http://www.uit.edu.vn</a:t>
            </a:r>
            <a:endParaRPr lang="en-US"/>
          </a:p>
        </p:txBody>
      </p:sp>
      <p:graphicFrame>
        <p:nvGraphicFramePr>
          <p:cNvPr id="5" name="Table 4"/>
          <p:cNvGraphicFramePr>
            <a:graphicFrameLocks noGrp="1"/>
          </p:cNvGraphicFramePr>
          <p:nvPr>
            <p:extLst>
              <p:ext uri="{D42A27DB-BD31-4B8C-83A1-F6EECF244321}">
                <p14:modId xmlns:p14="http://schemas.microsoft.com/office/powerpoint/2010/main" val="3707657891"/>
              </p:ext>
            </p:extLst>
          </p:nvPr>
        </p:nvGraphicFramePr>
        <p:xfrm>
          <a:off x="25400" y="2209800"/>
          <a:ext cx="9086693" cy="1061748"/>
        </p:xfrm>
        <a:graphic>
          <a:graphicData uri="http://schemas.openxmlformats.org/drawingml/2006/table">
            <a:tbl>
              <a:tblPr firstRow="1" firstCol="1" bandRow="1">
                <a:tableStyleId>{5C22544A-7EE6-4342-B048-85BDC9FD1C3A}</a:tableStyleId>
              </a:tblPr>
              <a:tblGrid>
                <a:gridCol w="826063"/>
                <a:gridCol w="826063"/>
                <a:gridCol w="826063"/>
                <a:gridCol w="826063"/>
                <a:gridCol w="826063"/>
                <a:gridCol w="826063"/>
                <a:gridCol w="826063"/>
                <a:gridCol w="826063"/>
                <a:gridCol w="826063"/>
                <a:gridCol w="826063"/>
                <a:gridCol w="826063"/>
              </a:tblGrid>
              <a:tr h="408911">
                <a:tc>
                  <a:txBody>
                    <a:bodyPr/>
                    <a:lstStyle/>
                    <a:p>
                      <a:pPr algn="ctr">
                        <a:lnSpc>
                          <a:spcPct val="150000"/>
                        </a:lnSpc>
                        <a:spcAft>
                          <a:spcPts val="0"/>
                        </a:spcAft>
                      </a:pPr>
                      <a:r>
                        <a:rPr lang="en-US" sz="2100">
                          <a:effectLst/>
                        </a:rPr>
                        <a:t>Lần</a:t>
                      </a:r>
                      <a:endParaRPr lang="en-US" sz="1700">
                        <a:effectLst/>
                        <a:latin typeface="Calibri"/>
                        <a:cs typeface="Times New Roman"/>
                      </a:endParaRPr>
                    </a:p>
                  </a:txBody>
                  <a:tcPr marL="109710" marR="109710" marT="0" marB="0"/>
                </a:tc>
                <a:tc>
                  <a:txBody>
                    <a:bodyPr/>
                    <a:lstStyle/>
                    <a:p>
                      <a:pPr algn="ctr">
                        <a:lnSpc>
                          <a:spcPct val="150000"/>
                        </a:lnSpc>
                        <a:spcAft>
                          <a:spcPts val="0"/>
                        </a:spcAft>
                      </a:pPr>
                      <a:r>
                        <a:rPr lang="en-US" sz="2100">
                          <a:effectLst/>
                        </a:rPr>
                        <a:t>1</a:t>
                      </a:r>
                      <a:endParaRPr lang="en-US" sz="1700">
                        <a:effectLst/>
                        <a:latin typeface="Calibri"/>
                        <a:cs typeface="Times New Roman"/>
                      </a:endParaRPr>
                    </a:p>
                  </a:txBody>
                  <a:tcPr marL="109710" marR="109710" marT="0" marB="0"/>
                </a:tc>
                <a:tc>
                  <a:txBody>
                    <a:bodyPr/>
                    <a:lstStyle/>
                    <a:p>
                      <a:pPr algn="ctr">
                        <a:lnSpc>
                          <a:spcPct val="150000"/>
                        </a:lnSpc>
                        <a:spcAft>
                          <a:spcPts val="0"/>
                        </a:spcAft>
                      </a:pPr>
                      <a:r>
                        <a:rPr lang="en-US" sz="2100">
                          <a:effectLst/>
                        </a:rPr>
                        <a:t>2</a:t>
                      </a:r>
                      <a:endParaRPr lang="en-US" sz="1700">
                        <a:effectLst/>
                        <a:latin typeface="Calibri"/>
                        <a:cs typeface="Times New Roman"/>
                      </a:endParaRPr>
                    </a:p>
                  </a:txBody>
                  <a:tcPr marL="109710" marR="109710" marT="0" marB="0"/>
                </a:tc>
                <a:tc>
                  <a:txBody>
                    <a:bodyPr/>
                    <a:lstStyle/>
                    <a:p>
                      <a:pPr algn="ctr">
                        <a:lnSpc>
                          <a:spcPct val="150000"/>
                        </a:lnSpc>
                        <a:spcAft>
                          <a:spcPts val="0"/>
                        </a:spcAft>
                      </a:pPr>
                      <a:r>
                        <a:rPr lang="en-US" sz="2100">
                          <a:effectLst/>
                        </a:rPr>
                        <a:t>3</a:t>
                      </a:r>
                      <a:endParaRPr lang="en-US" sz="1700">
                        <a:effectLst/>
                        <a:latin typeface="Calibri"/>
                        <a:cs typeface="Times New Roman"/>
                      </a:endParaRPr>
                    </a:p>
                  </a:txBody>
                  <a:tcPr marL="109710" marR="109710" marT="0" marB="0"/>
                </a:tc>
                <a:tc>
                  <a:txBody>
                    <a:bodyPr/>
                    <a:lstStyle/>
                    <a:p>
                      <a:pPr algn="ctr">
                        <a:lnSpc>
                          <a:spcPct val="150000"/>
                        </a:lnSpc>
                        <a:spcAft>
                          <a:spcPts val="0"/>
                        </a:spcAft>
                      </a:pPr>
                      <a:r>
                        <a:rPr lang="en-US" sz="2100">
                          <a:effectLst/>
                        </a:rPr>
                        <a:t>4</a:t>
                      </a:r>
                      <a:endParaRPr lang="en-US" sz="1700">
                        <a:effectLst/>
                        <a:latin typeface="Calibri"/>
                        <a:cs typeface="Times New Roman"/>
                      </a:endParaRPr>
                    </a:p>
                  </a:txBody>
                  <a:tcPr marL="109710" marR="109710" marT="0" marB="0"/>
                </a:tc>
                <a:tc>
                  <a:txBody>
                    <a:bodyPr/>
                    <a:lstStyle/>
                    <a:p>
                      <a:pPr algn="ctr">
                        <a:lnSpc>
                          <a:spcPct val="150000"/>
                        </a:lnSpc>
                        <a:spcAft>
                          <a:spcPts val="0"/>
                        </a:spcAft>
                      </a:pPr>
                      <a:r>
                        <a:rPr lang="en-US" sz="2100">
                          <a:effectLst/>
                        </a:rPr>
                        <a:t>5</a:t>
                      </a:r>
                      <a:endParaRPr lang="en-US" sz="1700">
                        <a:effectLst/>
                        <a:latin typeface="Calibri"/>
                        <a:cs typeface="Times New Roman"/>
                      </a:endParaRPr>
                    </a:p>
                  </a:txBody>
                  <a:tcPr marL="109710" marR="109710" marT="0" marB="0"/>
                </a:tc>
                <a:tc>
                  <a:txBody>
                    <a:bodyPr/>
                    <a:lstStyle/>
                    <a:p>
                      <a:pPr algn="ctr">
                        <a:lnSpc>
                          <a:spcPct val="150000"/>
                        </a:lnSpc>
                        <a:spcAft>
                          <a:spcPts val="0"/>
                        </a:spcAft>
                      </a:pPr>
                      <a:r>
                        <a:rPr lang="en-US" sz="2100">
                          <a:effectLst/>
                        </a:rPr>
                        <a:t>6</a:t>
                      </a:r>
                      <a:endParaRPr lang="en-US" sz="1700">
                        <a:effectLst/>
                        <a:latin typeface="Calibri"/>
                        <a:cs typeface="Times New Roman"/>
                      </a:endParaRPr>
                    </a:p>
                  </a:txBody>
                  <a:tcPr marL="109710" marR="109710" marT="0" marB="0"/>
                </a:tc>
                <a:tc>
                  <a:txBody>
                    <a:bodyPr/>
                    <a:lstStyle/>
                    <a:p>
                      <a:pPr algn="ctr">
                        <a:lnSpc>
                          <a:spcPct val="150000"/>
                        </a:lnSpc>
                        <a:spcAft>
                          <a:spcPts val="0"/>
                        </a:spcAft>
                      </a:pPr>
                      <a:r>
                        <a:rPr lang="en-US" sz="2100">
                          <a:effectLst/>
                        </a:rPr>
                        <a:t>7</a:t>
                      </a:r>
                      <a:endParaRPr lang="en-US" sz="1700">
                        <a:effectLst/>
                        <a:latin typeface="Calibri"/>
                        <a:cs typeface="Times New Roman"/>
                      </a:endParaRPr>
                    </a:p>
                  </a:txBody>
                  <a:tcPr marL="109710" marR="109710" marT="0" marB="0"/>
                </a:tc>
                <a:tc>
                  <a:txBody>
                    <a:bodyPr/>
                    <a:lstStyle/>
                    <a:p>
                      <a:pPr algn="ctr">
                        <a:lnSpc>
                          <a:spcPct val="150000"/>
                        </a:lnSpc>
                        <a:spcAft>
                          <a:spcPts val="0"/>
                        </a:spcAft>
                      </a:pPr>
                      <a:r>
                        <a:rPr lang="en-US" sz="2100">
                          <a:effectLst/>
                        </a:rPr>
                        <a:t>8</a:t>
                      </a:r>
                      <a:endParaRPr lang="en-US" sz="1700">
                        <a:effectLst/>
                        <a:latin typeface="Calibri"/>
                        <a:cs typeface="Times New Roman"/>
                      </a:endParaRPr>
                    </a:p>
                  </a:txBody>
                  <a:tcPr marL="109710" marR="109710" marT="0" marB="0"/>
                </a:tc>
                <a:tc>
                  <a:txBody>
                    <a:bodyPr/>
                    <a:lstStyle/>
                    <a:p>
                      <a:pPr algn="ctr">
                        <a:lnSpc>
                          <a:spcPct val="150000"/>
                        </a:lnSpc>
                        <a:spcAft>
                          <a:spcPts val="0"/>
                        </a:spcAft>
                      </a:pPr>
                      <a:r>
                        <a:rPr lang="en-US" sz="2100">
                          <a:effectLst/>
                        </a:rPr>
                        <a:t>9</a:t>
                      </a:r>
                      <a:endParaRPr lang="en-US" sz="1700">
                        <a:effectLst/>
                        <a:latin typeface="Calibri"/>
                        <a:cs typeface="Times New Roman"/>
                      </a:endParaRPr>
                    </a:p>
                  </a:txBody>
                  <a:tcPr marL="109710" marR="109710" marT="0" marB="0"/>
                </a:tc>
                <a:tc>
                  <a:txBody>
                    <a:bodyPr/>
                    <a:lstStyle/>
                    <a:p>
                      <a:pPr algn="ctr">
                        <a:lnSpc>
                          <a:spcPct val="150000"/>
                        </a:lnSpc>
                        <a:spcAft>
                          <a:spcPts val="0"/>
                        </a:spcAft>
                      </a:pPr>
                      <a:r>
                        <a:rPr lang="en-US" sz="2100">
                          <a:effectLst/>
                        </a:rPr>
                        <a:t>10</a:t>
                      </a:r>
                      <a:endParaRPr lang="en-US" sz="1700">
                        <a:effectLst/>
                        <a:latin typeface="Calibri"/>
                        <a:cs typeface="Times New Roman"/>
                      </a:endParaRPr>
                    </a:p>
                  </a:txBody>
                  <a:tcPr marL="109710" marR="109710" marT="0" marB="0"/>
                </a:tc>
              </a:tr>
              <a:tr h="581688">
                <a:tc>
                  <a:txBody>
                    <a:bodyPr/>
                    <a:lstStyle/>
                    <a:p>
                      <a:pPr algn="ctr">
                        <a:lnSpc>
                          <a:spcPct val="150000"/>
                        </a:lnSpc>
                        <a:spcAft>
                          <a:spcPts val="0"/>
                        </a:spcAft>
                      </a:pPr>
                      <a:r>
                        <a:rPr lang="en-US" sz="2100">
                          <a:effectLst/>
                        </a:rPr>
                        <a:t>MAE</a:t>
                      </a:r>
                      <a:endParaRPr lang="en-US" sz="1700">
                        <a:effectLst/>
                        <a:latin typeface="Calibri"/>
                        <a:cs typeface="Times New Roman"/>
                      </a:endParaRPr>
                    </a:p>
                  </a:txBody>
                  <a:tcPr marL="109710" marR="109710" marT="0" marB="0"/>
                </a:tc>
                <a:tc>
                  <a:txBody>
                    <a:bodyPr/>
                    <a:lstStyle/>
                    <a:p>
                      <a:pPr algn="ctr">
                        <a:lnSpc>
                          <a:spcPct val="200000"/>
                        </a:lnSpc>
                        <a:spcAft>
                          <a:spcPts val="0"/>
                        </a:spcAft>
                      </a:pPr>
                      <a:r>
                        <a:rPr lang="en-US" sz="1400" b="1">
                          <a:effectLst/>
                        </a:rPr>
                        <a:t>0.7456</a:t>
                      </a:r>
                      <a:endParaRPr lang="en-US" sz="1400" b="1">
                        <a:effectLst/>
                        <a:latin typeface="Calibri"/>
                        <a:cs typeface="Times New Roman"/>
                      </a:endParaRPr>
                    </a:p>
                  </a:txBody>
                  <a:tcPr marL="109710" marR="109710" marT="0" marB="0"/>
                </a:tc>
                <a:tc>
                  <a:txBody>
                    <a:bodyPr/>
                    <a:lstStyle/>
                    <a:p>
                      <a:pPr algn="ctr">
                        <a:lnSpc>
                          <a:spcPct val="200000"/>
                        </a:lnSpc>
                        <a:spcAft>
                          <a:spcPts val="0"/>
                        </a:spcAft>
                      </a:pPr>
                      <a:r>
                        <a:rPr lang="en-US" sz="1400" b="1">
                          <a:effectLst/>
                        </a:rPr>
                        <a:t>0.7709</a:t>
                      </a:r>
                      <a:endParaRPr lang="en-US" sz="1400" b="1">
                        <a:effectLst/>
                        <a:latin typeface="Calibri"/>
                        <a:cs typeface="Times New Roman"/>
                      </a:endParaRPr>
                    </a:p>
                  </a:txBody>
                  <a:tcPr marL="109710" marR="109710" marT="0" marB="0"/>
                </a:tc>
                <a:tc>
                  <a:txBody>
                    <a:bodyPr/>
                    <a:lstStyle/>
                    <a:p>
                      <a:pPr algn="ctr">
                        <a:lnSpc>
                          <a:spcPct val="200000"/>
                        </a:lnSpc>
                        <a:spcAft>
                          <a:spcPts val="0"/>
                        </a:spcAft>
                      </a:pPr>
                      <a:r>
                        <a:rPr lang="en-US" sz="1400" b="1">
                          <a:effectLst/>
                        </a:rPr>
                        <a:t>0.7522</a:t>
                      </a:r>
                      <a:endParaRPr lang="en-US" sz="1400" b="1">
                        <a:effectLst/>
                        <a:latin typeface="Calibri"/>
                        <a:cs typeface="Times New Roman"/>
                      </a:endParaRPr>
                    </a:p>
                  </a:txBody>
                  <a:tcPr marL="109710" marR="109710" marT="0" marB="0"/>
                </a:tc>
                <a:tc>
                  <a:txBody>
                    <a:bodyPr/>
                    <a:lstStyle/>
                    <a:p>
                      <a:pPr algn="ctr">
                        <a:lnSpc>
                          <a:spcPct val="200000"/>
                        </a:lnSpc>
                        <a:spcAft>
                          <a:spcPts val="0"/>
                        </a:spcAft>
                      </a:pPr>
                      <a:r>
                        <a:rPr lang="en-US" sz="1400" b="1">
                          <a:effectLst/>
                        </a:rPr>
                        <a:t>0.7628</a:t>
                      </a:r>
                      <a:endParaRPr lang="en-US" sz="1400" b="1">
                        <a:effectLst/>
                        <a:latin typeface="Calibri"/>
                        <a:cs typeface="Times New Roman"/>
                      </a:endParaRPr>
                    </a:p>
                  </a:txBody>
                  <a:tcPr marL="109710" marR="109710" marT="0" marB="0"/>
                </a:tc>
                <a:tc>
                  <a:txBody>
                    <a:bodyPr/>
                    <a:lstStyle/>
                    <a:p>
                      <a:pPr algn="ctr">
                        <a:lnSpc>
                          <a:spcPct val="200000"/>
                        </a:lnSpc>
                        <a:spcAft>
                          <a:spcPts val="0"/>
                        </a:spcAft>
                      </a:pPr>
                      <a:r>
                        <a:rPr lang="en-US" sz="1400" b="1">
                          <a:effectLst/>
                        </a:rPr>
                        <a:t>0.7438</a:t>
                      </a:r>
                      <a:endParaRPr lang="en-US" sz="1400" b="1">
                        <a:effectLst/>
                        <a:latin typeface="Calibri"/>
                        <a:cs typeface="Times New Roman"/>
                      </a:endParaRPr>
                    </a:p>
                  </a:txBody>
                  <a:tcPr marL="109710" marR="109710" marT="0" marB="0"/>
                </a:tc>
                <a:tc>
                  <a:txBody>
                    <a:bodyPr/>
                    <a:lstStyle/>
                    <a:p>
                      <a:pPr algn="ctr">
                        <a:lnSpc>
                          <a:spcPct val="200000"/>
                        </a:lnSpc>
                        <a:spcAft>
                          <a:spcPts val="0"/>
                        </a:spcAft>
                      </a:pPr>
                      <a:r>
                        <a:rPr lang="en-US" sz="1400" b="1">
                          <a:effectLst/>
                        </a:rPr>
                        <a:t>0.7552</a:t>
                      </a:r>
                      <a:endParaRPr lang="en-US" sz="1400" b="1">
                        <a:effectLst/>
                        <a:latin typeface="Calibri"/>
                        <a:cs typeface="Times New Roman"/>
                      </a:endParaRPr>
                    </a:p>
                  </a:txBody>
                  <a:tcPr marL="109710" marR="109710" marT="0" marB="0"/>
                </a:tc>
                <a:tc>
                  <a:txBody>
                    <a:bodyPr/>
                    <a:lstStyle/>
                    <a:p>
                      <a:pPr algn="ctr">
                        <a:lnSpc>
                          <a:spcPct val="200000"/>
                        </a:lnSpc>
                        <a:spcAft>
                          <a:spcPts val="0"/>
                        </a:spcAft>
                      </a:pPr>
                      <a:r>
                        <a:rPr lang="en-US" sz="1400" b="1">
                          <a:effectLst/>
                        </a:rPr>
                        <a:t>0.7472</a:t>
                      </a:r>
                      <a:endParaRPr lang="en-US" sz="1400" b="1">
                        <a:effectLst/>
                        <a:latin typeface="Calibri"/>
                        <a:cs typeface="Times New Roman"/>
                      </a:endParaRPr>
                    </a:p>
                  </a:txBody>
                  <a:tcPr marL="109710" marR="109710" marT="0" marB="0"/>
                </a:tc>
                <a:tc>
                  <a:txBody>
                    <a:bodyPr/>
                    <a:lstStyle/>
                    <a:p>
                      <a:pPr algn="ctr">
                        <a:lnSpc>
                          <a:spcPct val="200000"/>
                        </a:lnSpc>
                        <a:spcAft>
                          <a:spcPts val="0"/>
                        </a:spcAft>
                      </a:pPr>
                      <a:r>
                        <a:rPr lang="en-US" sz="1400" b="1">
                          <a:effectLst/>
                        </a:rPr>
                        <a:t>0.7509</a:t>
                      </a:r>
                      <a:endParaRPr lang="en-US" sz="1400" b="1">
                        <a:effectLst/>
                        <a:latin typeface="Calibri"/>
                        <a:cs typeface="Times New Roman"/>
                      </a:endParaRPr>
                    </a:p>
                  </a:txBody>
                  <a:tcPr marL="109710" marR="109710" marT="0" marB="0"/>
                </a:tc>
                <a:tc>
                  <a:txBody>
                    <a:bodyPr/>
                    <a:lstStyle/>
                    <a:p>
                      <a:pPr algn="ctr">
                        <a:lnSpc>
                          <a:spcPct val="200000"/>
                        </a:lnSpc>
                        <a:spcAft>
                          <a:spcPts val="0"/>
                        </a:spcAft>
                      </a:pPr>
                      <a:r>
                        <a:rPr lang="en-US" sz="1400" b="1">
                          <a:effectLst/>
                        </a:rPr>
                        <a:t>0.7775</a:t>
                      </a:r>
                      <a:endParaRPr lang="en-US" sz="1400" b="1">
                        <a:effectLst/>
                        <a:latin typeface="Calibri"/>
                        <a:cs typeface="Times New Roman"/>
                      </a:endParaRPr>
                    </a:p>
                  </a:txBody>
                  <a:tcPr marL="109710" marR="109710" marT="0" marB="0"/>
                </a:tc>
                <a:tc>
                  <a:txBody>
                    <a:bodyPr/>
                    <a:lstStyle/>
                    <a:p>
                      <a:pPr algn="ctr">
                        <a:lnSpc>
                          <a:spcPct val="200000"/>
                        </a:lnSpc>
                        <a:spcAft>
                          <a:spcPts val="0"/>
                        </a:spcAft>
                      </a:pPr>
                      <a:r>
                        <a:rPr lang="en-US" sz="1400" b="1">
                          <a:effectLst/>
                        </a:rPr>
                        <a:t>0.7722</a:t>
                      </a:r>
                      <a:endParaRPr lang="en-US" sz="1400" b="1">
                        <a:effectLst/>
                        <a:latin typeface="Calibri"/>
                        <a:cs typeface="Times New Roman"/>
                      </a:endParaRPr>
                    </a:p>
                  </a:txBody>
                  <a:tcPr marL="109710" marR="109710" marT="0" marB="0"/>
                </a:tc>
              </a:tr>
            </a:tbl>
          </a:graphicData>
        </a:graphic>
      </p:graphicFrame>
      <mc:AlternateContent xmlns:mc="http://schemas.openxmlformats.org/markup-compatibility/2006" xmlns:a14="http://schemas.microsoft.com/office/drawing/2010/main">
        <mc:Choice Requires="a14">
          <p:sp>
            <p:nvSpPr>
              <p:cNvPr id="6" name="TextBox 5"/>
              <p:cNvSpPr txBox="1"/>
              <p:nvPr/>
            </p:nvSpPr>
            <p:spPr>
              <a:xfrm>
                <a:off x="228600" y="3581400"/>
                <a:ext cx="8763000" cy="1938992"/>
              </a:xfrm>
              <a:prstGeom prst="rect">
                <a:avLst/>
              </a:prstGeom>
              <a:noFill/>
            </p:spPr>
            <p:txBody>
              <a:bodyPr wrap="square" rtlCol="0">
                <a:spAutoFit/>
              </a:bodyPr>
              <a:lstStyle/>
              <a:p>
                <a:pPr algn="just"/>
                <a:r>
                  <a:rPr lang="en-US" sz="2400" smtClean="0">
                    <a:latin typeface="+mj-lt"/>
                  </a:rPr>
                  <a:t>Mean Absolute Error (</a:t>
                </a:r>
                <a:r>
                  <a:rPr lang="en-US" sz="2400">
                    <a:latin typeface="+mj-lt"/>
                  </a:rPr>
                  <a:t>MAE</a:t>
                </a:r>
                <a:r>
                  <a:rPr lang="en-US" sz="2400" smtClean="0">
                    <a:latin typeface="+mj-lt"/>
                  </a:rPr>
                  <a:t>): </a:t>
                </a:r>
                <a:r>
                  <a:rPr lang="en-US" sz="2400">
                    <a:latin typeface="+mj-lt"/>
                  </a:rPr>
                  <a:t>độ sai lệch trong kết quả dự đoán của thuật toán. </a:t>
                </a:r>
                <a:endParaRPr lang="en-US" sz="2400" smtClean="0">
                  <a:latin typeface="+mj-lt"/>
                </a:endParaRPr>
              </a:p>
              <a:p>
                <a:pPr algn="just"/>
                <a:endParaRPr lang="en-US" sz="2400">
                  <a:latin typeface="+mj-lt"/>
                </a:endParaRPr>
              </a:p>
              <a:p>
                <a:pPr algn="just"/>
                <a:r>
                  <a:rPr lang="en-US" sz="2400" i="1" u="sng" smtClean="0">
                    <a:solidFill>
                      <a:schemeClr val="tx2"/>
                    </a:solidFill>
                    <a:latin typeface="+mj-lt"/>
                  </a:rPr>
                  <a:t>Ví dụ:</a:t>
                </a:r>
                <a:r>
                  <a:rPr lang="en-US" sz="2400" smtClean="0">
                    <a:latin typeface="+mj-lt"/>
                  </a:rPr>
                  <a:t> </a:t>
                </a:r>
                <a:r>
                  <a:rPr lang="en-US" sz="2400">
                    <a:latin typeface="+mj-lt"/>
                  </a:rPr>
                  <a:t>MAE = 1 nghĩa là thuật toán có khả năng dự đoán các chỉ số với </a:t>
                </a:r>
                <a:r>
                  <a:rPr lang="en-US" sz="2400" smtClean="0">
                    <a:latin typeface="+mj-lt"/>
                  </a:rPr>
                  <a:t>sai số là </a:t>
                </a:r>
                <a14:m>
                  <m:oMath xmlns:m="http://schemas.openxmlformats.org/officeDocument/2006/math">
                    <m:r>
                      <a:rPr lang="en-US" sz="2400" i="1">
                        <a:latin typeface="Cambria Math"/>
                      </a:rPr>
                      <m:t>±1</m:t>
                    </m:r>
                  </m:oMath>
                </a14:m>
                <a:r>
                  <a:rPr lang="en-US" sz="2400">
                    <a:latin typeface="+mj-lt"/>
                  </a:rPr>
                  <a:t>.</a:t>
                </a:r>
              </a:p>
            </p:txBody>
          </p:sp>
        </mc:Choice>
        <mc:Fallback xmlns="">
          <p:sp>
            <p:nvSpPr>
              <p:cNvPr id="6" name="TextBox 5"/>
              <p:cNvSpPr txBox="1">
                <a:spLocks noRot="1" noChangeAspect="1" noMove="1" noResize="1" noEditPoints="1" noAdjustHandles="1" noChangeArrowheads="1" noChangeShapeType="1" noTextEdit="1"/>
              </p:cNvSpPr>
              <p:nvPr/>
            </p:nvSpPr>
            <p:spPr>
              <a:xfrm>
                <a:off x="228600" y="3581400"/>
                <a:ext cx="8763000" cy="1938992"/>
              </a:xfrm>
              <a:prstGeom prst="rect">
                <a:avLst/>
              </a:prstGeom>
              <a:blipFill rotWithShape="1">
                <a:blip r:embed="rId2"/>
                <a:stretch>
                  <a:fillRect l="-1113" t="-2201" r="-1044" b="-6289"/>
                </a:stretch>
              </a:blipFill>
            </p:spPr>
            <p:txBody>
              <a:bodyPr/>
              <a:lstStyle/>
              <a:p>
                <a:r>
                  <a:rPr lang="en-US">
                    <a:noFill/>
                  </a:rPr>
                  <a:t> </a:t>
                </a:r>
              </a:p>
            </p:txBody>
          </p:sp>
        </mc:Fallback>
      </mc:AlternateContent>
      <p:sp>
        <p:nvSpPr>
          <p:cNvPr id="7" name="TextBox 6"/>
          <p:cNvSpPr txBox="1"/>
          <p:nvPr/>
        </p:nvSpPr>
        <p:spPr>
          <a:xfrm>
            <a:off x="1679377" y="5715000"/>
            <a:ext cx="6003567" cy="461665"/>
          </a:xfrm>
          <a:prstGeom prst="rect">
            <a:avLst/>
          </a:prstGeom>
          <a:noFill/>
        </p:spPr>
        <p:txBody>
          <a:bodyPr wrap="none" rtlCol="0">
            <a:spAutoFit/>
          </a:bodyPr>
          <a:lstStyle/>
          <a:p>
            <a:pPr algn="just"/>
            <a:r>
              <a:rPr lang="en-US" sz="2400"/>
              <a:t>MAE trung bình của 10 </a:t>
            </a:r>
            <a:r>
              <a:rPr lang="en-US" sz="2400" smtClean="0"/>
              <a:t>lần chạy là </a:t>
            </a:r>
            <a:r>
              <a:rPr lang="en-US" sz="2400" smtClean="0">
                <a:solidFill>
                  <a:srgbClr val="FFFF00"/>
                </a:solidFill>
              </a:rPr>
              <a:t>0.7578</a:t>
            </a:r>
            <a:r>
              <a:rPr lang="en-US" sz="2400"/>
              <a:t>.</a:t>
            </a:r>
          </a:p>
        </p:txBody>
      </p:sp>
      <p:sp>
        <p:nvSpPr>
          <p:cNvPr id="8" name="Slide Number Placeholder 7"/>
          <p:cNvSpPr>
            <a:spLocks noGrp="1"/>
          </p:cNvSpPr>
          <p:nvPr>
            <p:ph type="sldNum" sz="quarter" idx="12"/>
          </p:nvPr>
        </p:nvSpPr>
        <p:spPr/>
        <p:txBody>
          <a:bodyPr/>
          <a:lstStyle/>
          <a:p>
            <a:fld id="{845E3117-1AE7-4ACC-839B-C69B4E3F6E58}" type="slidenum">
              <a:rPr lang="en-US" smtClean="0"/>
              <a:pPr/>
              <a:t>21</a:t>
            </a:fld>
            <a:endParaRPr lang="en-US"/>
          </a:p>
        </p:txBody>
      </p:sp>
    </p:spTree>
    <p:extLst>
      <p:ext uri="{BB962C8B-B14F-4D97-AF65-F5344CB8AC3E}">
        <p14:creationId xmlns:p14="http://schemas.microsoft.com/office/powerpoint/2010/main" val="54706860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Đánh giá và kết </a:t>
            </a:r>
            <a:r>
              <a:rPr lang="en-US" smtClean="0"/>
              <a:t>luận</a:t>
            </a:r>
            <a:endParaRPr lang="en-US"/>
          </a:p>
        </p:txBody>
      </p:sp>
      <p:sp>
        <p:nvSpPr>
          <p:cNvPr id="3" name="Content Placeholder 2"/>
          <p:cNvSpPr>
            <a:spLocks noGrp="1"/>
          </p:cNvSpPr>
          <p:nvPr>
            <p:ph idx="1"/>
          </p:nvPr>
        </p:nvSpPr>
        <p:spPr/>
        <p:txBody>
          <a:bodyPr/>
          <a:lstStyle/>
          <a:p>
            <a:r>
              <a:rPr lang="en-US" sz="2400" smtClean="0">
                <a:solidFill>
                  <a:schemeClr val="tx1"/>
                </a:solidFill>
              </a:rPr>
              <a:t>Thực nghiệm với bộ dữ liệu thu thập thực tế (700 dòng, chứa các điều kiện ngữ cảnh):</a:t>
            </a:r>
            <a:endParaRPr lang="en-US" sz="2400">
              <a:solidFill>
                <a:schemeClr val="tx1"/>
              </a:solidFill>
            </a:endParaRPr>
          </a:p>
        </p:txBody>
      </p:sp>
      <p:sp>
        <p:nvSpPr>
          <p:cNvPr id="4" name="Footer Placeholder 3"/>
          <p:cNvSpPr>
            <a:spLocks noGrp="1"/>
          </p:cNvSpPr>
          <p:nvPr>
            <p:ph type="ftr" sz="quarter" idx="11"/>
          </p:nvPr>
        </p:nvSpPr>
        <p:spPr/>
        <p:txBody>
          <a:bodyPr/>
          <a:lstStyle/>
          <a:p>
            <a:r>
              <a:rPr lang="en-US" smtClean="0"/>
              <a:t>http://www.uit.edu.vn</a:t>
            </a:r>
            <a:endParaRPr lang="en-US"/>
          </a:p>
        </p:txBody>
      </p:sp>
      <p:sp>
        <p:nvSpPr>
          <p:cNvPr id="5" name="Slide Number Placeholder 4"/>
          <p:cNvSpPr>
            <a:spLocks noGrp="1"/>
          </p:cNvSpPr>
          <p:nvPr>
            <p:ph type="sldNum" sz="quarter" idx="12"/>
          </p:nvPr>
        </p:nvSpPr>
        <p:spPr/>
        <p:txBody>
          <a:bodyPr/>
          <a:lstStyle/>
          <a:p>
            <a:fld id="{845E3117-1AE7-4ACC-839B-C69B4E3F6E58}" type="slidenum">
              <a:rPr lang="en-US" smtClean="0"/>
              <a:pPr/>
              <a:t>22</a:t>
            </a:fld>
            <a:endParaRPr lang="en-US"/>
          </a:p>
        </p:txBody>
      </p:sp>
    </p:spTree>
    <p:extLst>
      <p:ext uri="{BB962C8B-B14F-4D97-AF65-F5344CB8AC3E}">
        <p14:creationId xmlns:p14="http://schemas.microsoft.com/office/powerpoint/2010/main" val="208411349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Đánh giá và kết </a:t>
            </a:r>
            <a:r>
              <a:rPr lang="en-US" smtClean="0"/>
              <a:t>luận</a:t>
            </a:r>
            <a:endParaRPr lang="en-US"/>
          </a:p>
        </p:txBody>
      </p:sp>
      <p:sp>
        <p:nvSpPr>
          <p:cNvPr id="3" name="Content Placeholder 2"/>
          <p:cNvSpPr>
            <a:spLocks noGrp="1"/>
          </p:cNvSpPr>
          <p:nvPr>
            <p:ph idx="1"/>
          </p:nvPr>
        </p:nvSpPr>
        <p:spPr/>
        <p:txBody>
          <a:bodyPr/>
          <a:lstStyle/>
          <a:p>
            <a:r>
              <a:rPr lang="en-US" sz="2400" smtClean="0">
                <a:solidFill>
                  <a:schemeClr val="tx1"/>
                </a:solidFill>
              </a:rPr>
              <a:t>Nhận xét, kết luận: </a:t>
            </a:r>
          </a:p>
          <a:p>
            <a:r>
              <a:rPr lang="en-US" sz="2400" smtClean="0">
                <a:solidFill>
                  <a:schemeClr val="tx1"/>
                </a:solidFill>
              </a:rPr>
              <a:t>Blah blah blah …</a:t>
            </a:r>
            <a:endParaRPr lang="en-US" sz="2400">
              <a:solidFill>
                <a:schemeClr val="tx1"/>
              </a:solidFill>
            </a:endParaRPr>
          </a:p>
        </p:txBody>
      </p:sp>
      <p:sp>
        <p:nvSpPr>
          <p:cNvPr id="4" name="Footer Placeholder 3"/>
          <p:cNvSpPr>
            <a:spLocks noGrp="1"/>
          </p:cNvSpPr>
          <p:nvPr>
            <p:ph type="ftr" sz="quarter" idx="11"/>
          </p:nvPr>
        </p:nvSpPr>
        <p:spPr/>
        <p:txBody>
          <a:bodyPr/>
          <a:lstStyle/>
          <a:p>
            <a:r>
              <a:rPr lang="en-US" smtClean="0"/>
              <a:t>http://www.uit.edu.vn</a:t>
            </a:r>
            <a:endParaRPr lang="en-US"/>
          </a:p>
        </p:txBody>
      </p:sp>
      <p:sp>
        <p:nvSpPr>
          <p:cNvPr id="5" name="Slide Number Placeholder 4"/>
          <p:cNvSpPr>
            <a:spLocks noGrp="1"/>
          </p:cNvSpPr>
          <p:nvPr>
            <p:ph type="sldNum" sz="quarter" idx="12"/>
          </p:nvPr>
        </p:nvSpPr>
        <p:spPr/>
        <p:txBody>
          <a:bodyPr/>
          <a:lstStyle/>
          <a:p>
            <a:fld id="{845E3117-1AE7-4ACC-839B-C69B4E3F6E58}" type="slidenum">
              <a:rPr lang="en-US" smtClean="0"/>
              <a:pPr/>
              <a:t>23</a:t>
            </a:fld>
            <a:endParaRPr lang="en-US"/>
          </a:p>
        </p:txBody>
      </p:sp>
    </p:spTree>
    <p:extLst>
      <p:ext uri="{BB962C8B-B14F-4D97-AF65-F5344CB8AC3E}">
        <p14:creationId xmlns:p14="http://schemas.microsoft.com/office/powerpoint/2010/main" val="348645042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9" name="WordArt 7"/>
          <p:cNvSpPr>
            <a:spLocks noChangeArrowheads="1" noChangeShapeType="1" noTextEdit="1"/>
          </p:cNvSpPr>
          <p:nvPr/>
        </p:nvSpPr>
        <p:spPr bwMode="gray">
          <a:xfrm>
            <a:off x="2514600" y="4800600"/>
            <a:ext cx="6019800" cy="609600"/>
          </a:xfrm>
          <a:prstGeom prst="rect">
            <a:avLst/>
          </a:prstGeom>
        </p:spPr>
        <p:txBody>
          <a:bodyPr wrap="none" fromWordArt="1">
            <a:prstTxWarp prst="textDeflate">
              <a:avLst>
                <a:gd name="adj" fmla="val 0"/>
              </a:avLst>
            </a:prstTxWarp>
          </a:bodyPr>
          <a:lstStyle/>
          <a:p>
            <a:pPr algn="ctr"/>
            <a:r>
              <a:rPr lang="en-US" sz="5400" b="1" kern="10" smtClean="0">
                <a:ln w="28575">
                  <a:solidFill>
                    <a:schemeClr val="tx1"/>
                  </a:solidFill>
                  <a:round/>
                  <a:headEnd/>
                  <a:tailEnd/>
                </a:ln>
                <a:gradFill rotWithShape="1">
                  <a:gsLst>
                    <a:gs pos="0">
                      <a:schemeClr val="bg1"/>
                    </a:gs>
                    <a:gs pos="100000">
                      <a:schemeClr val="accent2"/>
                    </a:gs>
                  </a:gsLst>
                  <a:lin ang="5400000" scaled="1"/>
                </a:gradFill>
                <a:effectLst>
                  <a:outerShdw dist="107763" dir="2700000" algn="ctr" rotWithShape="0">
                    <a:srgbClr val="000000">
                      <a:alpha val="50000"/>
                    </a:srgbClr>
                  </a:outerShdw>
                </a:effectLst>
                <a:latin typeface="Verdana"/>
                <a:ea typeface="Verdana"/>
                <a:cs typeface="Verdana"/>
              </a:rPr>
              <a:t>Cảm ơn đã chú ý theo dõi </a:t>
            </a:r>
            <a:r>
              <a:rPr lang="en-US" sz="5400" b="1" kern="10">
                <a:ln w="28575">
                  <a:solidFill>
                    <a:schemeClr val="tx1"/>
                  </a:solidFill>
                  <a:round/>
                  <a:headEnd/>
                  <a:tailEnd/>
                </a:ln>
                <a:gradFill rotWithShape="1">
                  <a:gsLst>
                    <a:gs pos="0">
                      <a:schemeClr val="bg1"/>
                    </a:gs>
                    <a:gs pos="100000">
                      <a:schemeClr val="accent2"/>
                    </a:gs>
                  </a:gsLst>
                  <a:lin ang="5400000" scaled="1"/>
                </a:gradFill>
                <a:effectLst>
                  <a:outerShdw dist="107763" dir="2700000" algn="ctr" rotWithShape="0">
                    <a:srgbClr val="000000">
                      <a:alpha val="50000"/>
                    </a:srgbClr>
                  </a:outerShdw>
                </a:effectLst>
                <a:latin typeface="Verdana"/>
                <a:ea typeface="Verdana"/>
                <a:cs typeface="Verdana"/>
              </a:rPr>
              <a:t>!</a:t>
            </a:r>
          </a:p>
        </p:txBody>
      </p:sp>
      <p:sp>
        <p:nvSpPr>
          <p:cNvPr id="6" name="Footer Placeholder 3"/>
          <p:cNvSpPr>
            <a:spLocks noGrp="1"/>
          </p:cNvSpPr>
          <p:nvPr>
            <p:ph type="ftr" sz="quarter" idx="3"/>
          </p:nvPr>
        </p:nvSpPr>
        <p:spPr>
          <a:xfrm>
            <a:off x="5715000" y="6221412"/>
            <a:ext cx="1790700" cy="307975"/>
          </a:xfrm>
        </p:spPr>
        <p:txBody>
          <a:bodyPr/>
          <a:lstStyle/>
          <a:p>
            <a:r>
              <a:rPr lang="en-US" smtClean="0"/>
              <a:t>http://www.uit.edu.vn</a:t>
            </a:r>
            <a:endParaRPr lang="en-US"/>
          </a:p>
        </p:txBody>
      </p:sp>
      <p:sp>
        <p:nvSpPr>
          <p:cNvPr id="2" name="Slide Number Placeholder 1"/>
          <p:cNvSpPr>
            <a:spLocks noGrp="1"/>
          </p:cNvSpPr>
          <p:nvPr>
            <p:ph type="sldNum" sz="quarter" idx="4"/>
          </p:nvPr>
        </p:nvSpPr>
        <p:spPr/>
        <p:txBody>
          <a:bodyPr/>
          <a:lstStyle/>
          <a:p>
            <a:fld id="{A557F3D1-8D74-444E-8A8A-ECD70740605E}" type="slidenum">
              <a:rPr lang="en-US" smtClean="0"/>
              <a:pPr/>
              <a:t>24</a:t>
            </a:fld>
            <a:endParaRPr lang="en-US"/>
          </a:p>
        </p:txBody>
      </p:sp>
    </p:spTree>
    <p:extLst>
      <p:ext uri="{BB962C8B-B14F-4D97-AF65-F5344CB8AC3E}">
        <p14:creationId xmlns:p14="http://schemas.microsoft.com/office/powerpoint/2010/main" val="62046035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a:xfrm>
            <a:off x="6019800" y="6453187"/>
            <a:ext cx="1790700" cy="307975"/>
          </a:xfrm>
        </p:spPr>
        <p:txBody>
          <a:bodyPr/>
          <a:lstStyle/>
          <a:p>
            <a:r>
              <a:rPr lang="en-US" smtClean="0"/>
              <a:t>http://www.uit.edu.vn</a:t>
            </a:r>
            <a:endParaRPr lang="en-US"/>
          </a:p>
        </p:txBody>
      </p:sp>
      <p:grpSp>
        <p:nvGrpSpPr>
          <p:cNvPr id="18" name="Group 88"/>
          <p:cNvGrpSpPr>
            <a:grpSpLocks/>
          </p:cNvGrpSpPr>
          <p:nvPr/>
        </p:nvGrpSpPr>
        <p:grpSpPr bwMode="auto">
          <a:xfrm>
            <a:off x="1272073" y="1663701"/>
            <a:ext cx="762000" cy="665162"/>
            <a:chOff x="1110" y="2656"/>
            <a:chExt cx="1549" cy="1351"/>
          </a:xfrm>
        </p:grpSpPr>
        <p:sp>
          <p:nvSpPr>
            <p:cNvPr id="19" name="AutoShape 89"/>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 name="AutoShape 90"/>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 name="AutoShape 91"/>
            <p:cNvSpPr>
              <a:spLocks noChangeArrowheads="1"/>
            </p:cNvSpPr>
            <p:nvPr/>
          </p:nvSpPr>
          <p:spPr bwMode="gray">
            <a:xfrm>
              <a:off x="1200" y="2736"/>
              <a:ext cx="1350" cy="1168"/>
            </a:xfrm>
            <a:prstGeom prst="hexagon">
              <a:avLst>
                <a:gd name="adj" fmla="val 28896"/>
                <a:gd name="vf" fmla="val 115470"/>
              </a:avLst>
            </a:prstGeom>
            <a:gradFill rotWithShape="1">
              <a:gsLst>
                <a:gs pos="0">
                  <a:schemeClr val="hlink">
                    <a:gamma/>
                    <a:shade val="46275"/>
                    <a:invGamma/>
                  </a:schemeClr>
                </a:gs>
                <a:gs pos="100000">
                  <a:schemeClr val="hlink"/>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22" name="Group 92"/>
          <p:cNvGrpSpPr>
            <a:grpSpLocks/>
          </p:cNvGrpSpPr>
          <p:nvPr/>
        </p:nvGrpSpPr>
        <p:grpSpPr bwMode="auto">
          <a:xfrm>
            <a:off x="1272073" y="2578101"/>
            <a:ext cx="762000" cy="665162"/>
            <a:chOff x="3174" y="2656"/>
            <a:chExt cx="1549" cy="1351"/>
          </a:xfrm>
        </p:grpSpPr>
        <p:sp>
          <p:nvSpPr>
            <p:cNvPr id="23" name="AutoShape 93"/>
            <p:cNvSpPr>
              <a:spLocks noChangeArrowheads="1"/>
            </p:cNvSpPr>
            <p:nvPr/>
          </p:nvSpPr>
          <p:spPr bwMode="gray">
            <a:xfrm>
              <a:off x="3187"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4" name="AutoShape 94"/>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 name="AutoShape 95"/>
            <p:cNvSpPr>
              <a:spLocks noChangeArrowheads="1"/>
            </p:cNvSpPr>
            <p:nvPr/>
          </p:nvSpPr>
          <p:spPr bwMode="gray">
            <a:xfrm>
              <a:off x="3264" y="2736"/>
              <a:ext cx="1350" cy="1168"/>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26" name="Line 96"/>
          <p:cNvSpPr>
            <a:spLocks noChangeShapeType="1"/>
          </p:cNvSpPr>
          <p:nvPr/>
        </p:nvSpPr>
        <p:spPr bwMode="auto">
          <a:xfrm>
            <a:off x="1881673" y="2273301"/>
            <a:ext cx="6066454" cy="44238"/>
          </a:xfrm>
          <a:prstGeom prst="line">
            <a:avLst/>
          </a:prstGeom>
          <a:noFill/>
          <a:ln w="25400">
            <a:solidFill>
              <a:schemeClr val="tx1"/>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 name="Text Box 97"/>
          <p:cNvSpPr txBox="1">
            <a:spLocks noChangeArrowheads="1"/>
          </p:cNvSpPr>
          <p:nvPr/>
        </p:nvSpPr>
        <p:spPr bwMode="auto">
          <a:xfrm>
            <a:off x="2286000" y="1685926"/>
            <a:ext cx="235513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sz="2400" smtClean="0">
                <a:solidFill>
                  <a:srgbClr val="FFFF00"/>
                </a:solidFill>
              </a:rPr>
              <a:t>Giới thiệu đề tài</a:t>
            </a:r>
            <a:endParaRPr lang="en-US" sz="2400">
              <a:solidFill>
                <a:srgbClr val="FFFF00"/>
              </a:solidFill>
            </a:endParaRPr>
          </a:p>
        </p:txBody>
      </p:sp>
      <p:sp>
        <p:nvSpPr>
          <p:cNvPr id="28" name="Text Box 98"/>
          <p:cNvSpPr txBox="1">
            <a:spLocks noChangeArrowheads="1"/>
          </p:cNvSpPr>
          <p:nvPr/>
        </p:nvSpPr>
        <p:spPr bwMode="gray">
          <a:xfrm>
            <a:off x="1468923" y="1762126"/>
            <a:ext cx="3540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sz="2400" b="1"/>
              <a:t>1</a:t>
            </a:r>
          </a:p>
        </p:txBody>
      </p:sp>
      <p:sp>
        <p:nvSpPr>
          <p:cNvPr id="29" name="Line 99"/>
          <p:cNvSpPr>
            <a:spLocks noChangeShapeType="1"/>
          </p:cNvSpPr>
          <p:nvPr/>
        </p:nvSpPr>
        <p:spPr bwMode="auto">
          <a:xfrm>
            <a:off x="1881673" y="3187701"/>
            <a:ext cx="6066454" cy="44238"/>
          </a:xfrm>
          <a:prstGeom prst="line">
            <a:avLst/>
          </a:prstGeom>
          <a:noFill/>
          <a:ln w="25400">
            <a:solidFill>
              <a:schemeClr val="tx1"/>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0" name="Text Box 100"/>
          <p:cNvSpPr txBox="1">
            <a:spLocks noChangeArrowheads="1"/>
          </p:cNvSpPr>
          <p:nvPr/>
        </p:nvSpPr>
        <p:spPr bwMode="auto">
          <a:xfrm>
            <a:off x="2286000" y="2600326"/>
            <a:ext cx="566212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sz="2400" smtClean="0"/>
              <a:t>Khảo sát các phương pháp khuyến nghị</a:t>
            </a:r>
            <a:endParaRPr lang="en-US" sz="2400"/>
          </a:p>
        </p:txBody>
      </p:sp>
      <p:sp>
        <p:nvSpPr>
          <p:cNvPr id="31" name="Text Box 101"/>
          <p:cNvSpPr txBox="1">
            <a:spLocks noChangeArrowheads="1"/>
          </p:cNvSpPr>
          <p:nvPr/>
        </p:nvSpPr>
        <p:spPr bwMode="gray">
          <a:xfrm>
            <a:off x="1468923" y="2676526"/>
            <a:ext cx="3540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sz="2400" b="1"/>
              <a:t>2</a:t>
            </a:r>
          </a:p>
        </p:txBody>
      </p:sp>
      <p:grpSp>
        <p:nvGrpSpPr>
          <p:cNvPr id="32" name="Group 102"/>
          <p:cNvGrpSpPr>
            <a:grpSpLocks/>
          </p:cNvGrpSpPr>
          <p:nvPr/>
        </p:nvGrpSpPr>
        <p:grpSpPr bwMode="auto">
          <a:xfrm>
            <a:off x="1272073" y="3470276"/>
            <a:ext cx="762000" cy="665162"/>
            <a:chOff x="1110" y="2656"/>
            <a:chExt cx="1549" cy="1351"/>
          </a:xfrm>
        </p:grpSpPr>
        <p:sp>
          <p:nvSpPr>
            <p:cNvPr id="33" name="AutoShape 103"/>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 name="AutoShape 104"/>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 name="AutoShape 105"/>
            <p:cNvSpPr>
              <a:spLocks noChangeArrowheads="1"/>
            </p:cNvSpPr>
            <p:nvPr/>
          </p:nvSpPr>
          <p:spPr bwMode="gray">
            <a:xfrm>
              <a:off x="1200" y="2736"/>
              <a:ext cx="1350" cy="1168"/>
            </a:xfrm>
            <a:prstGeom prst="hexagon">
              <a:avLst>
                <a:gd name="adj" fmla="val 28896"/>
                <a:gd name="vf" fmla="val 115470"/>
              </a:avLst>
            </a:prstGeom>
            <a:gradFill rotWithShape="1">
              <a:gsLst>
                <a:gs pos="0">
                  <a:schemeClr val="hlink">
                    <a:gamma/>
                    <a:shade val="46275"/>
                    <a:invGamma/>
                  </a:schemeClr>
                </a:gs>
                <a:gs pos="100000">
                  <a:schemeClr val="hlink"/>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36" name="Group 106"/>
          <p:cNvGrpSpPr>
            <a:grpSpLocks/>
          </p:cNvGrpSpPr>
          <p:nvPr/>
        </p:nvGrpSpPr>
        <p:grpSpPr bwMode="auto">
          <a:xfrm>
            <a:off x="1272073" y="4384676"/>
            <a:ext cx="762000" cy="665162"/>
            <a:chOff x="3174" y="2656"/>
            <a:chExt cx="1549" cy="1351"/>
          </a:xfrm>
        </p:grpSpPr>
        <p:sp>
          <p:nvSpPr>
            <p:cNvPr id="37" name="AutoShape 107"/>
            <p:cNvSpPr>
              <a:spLocks noChangeArrowheads="1"/>
            </p:cNvSpPr>
            <p:nvPr/>
          </p:nvSpPr>
          <p:spPr bwMode="gray">
            <a:xfrm>
              <a:off x="3187"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8" name="AutoShape 108"/>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9" name="AutoShape 109"/>
            <p:cNvSpPr>
              <a:spLocks noChangeArrowheads="1"/>
            </p:cNvSpPr>
            <p:nvPr/>
          </p:nvSpPr>
          <p:spPr bwMode="gray">
            <a:xfrm>
              <a:off x="3264" y="2736"/>
              <a:ext cx="1350" cy="1168"/>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40" name="Line 110"/>
          <p:cNvSpPr>
            <a:spLocks noChangeShapeType="1"/>
          </p:cNvSpPr>
          <p:nvPr/>
        </p:nvSpPr>
        <p:spPr bwMode="auto">
          <a:xfrm>
            <a:off x="1881673" y="4079876"/>
            <a:ext cx="6066454" cy="55562"/>
          </a:xfrm>
          <a:prstGeom prst="line">
            <a:avLst/>
          </a:prstGeom>
          <a:noFill/>
          <a:ln w="25400">
            <a:solidFill>
              <a:schemeClr val="tx1"/>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 name="Text Box 111"/>
          <p:cNvSpPr txBox="1">
            <a:spLocks noChangeArrowheads="1"/>
          </p:cNvSpPr>
          <p:nvPr/>
        </p:nvSpPr>
        <p:spPr bwMode="auto">
          <a:xfrm>
            <a:off x="2286000" y="3539866"/>
            <a:ext cx="4294765"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sz="2200" smtClean="0"/>
              <a:t>Phương pháp thu giảm số chiều </a:t>
            </a:r>
            <a:endParaRPr lang="en-US" sz="2200"/>
          </a:p>
        </p:txBody>
      </p:sp>
      <p:sp>
        <p:nvSpPr>
          <p:cNvPr id="42" name="Text Box 112"/>
          <p:cNvSpPr txBox="1">
            <a:spLocks noChangeArrowheads="1"/>
          </p:cNvSpPr>
          <p:nvPr/>
        </p:nvSpPr>
        <p:spPr bwMode="gray">
          <a:xfrm>
            <a:off x="1468923" y="3568701"/>
            <a:ext cx="3540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sz="2400" b="1"/>
              <a:t>3</a:t>
            </a:r>
          </a:p>
        </p:txBody>
      </p:sp>
      <p:sp>
        <p:nvSpPr>
          <p:cNvPr id="43" name="Line 113"/>
          <p:cNvSpPr>
            <a:spLocks noChangeShapeType="1"/>
          </p:cNvSpPr>
          <p:nvPr/>
        </p:nvSpPr>
        <p:spPr bwMode="auto">
          <a:xfrm>
            <a:off x="1881673" y="4994276"/>
            <a:ext cx="6066454" cy="44238"/>
          </a:xfrm>
          <a:prstGeom prst="line">
            <a:avLst/>
          </a:prstGeom>
          <a:noFill/>
          <a:ln w="25400">
            <a:solidFill>
              <a:schemeClr val="tx1"/>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4" name="Text Box 114"/>
          <p:cNvSpPr txBox="1">
            <a:spLocks noChangeArrowheads="1"/>
          </p:cNvSpPr>
          <p:nvPr/>
        </p:nvSpPr>
        <p:spPr bwMode="auto">
          <a:xfrm>
            <a:off x="2286000" y="4406901"/>
            <a:ext cx="212109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sz="2400" smtClean="0"/>
              <a:t>Hiện thực hóa</a:t>
            </a:r>
            <a:endParaRPr lang="en-US" sz="2400"/>
          </a:p>
        </p:txBody>
      </p:sp>
      <p:sp>
        <p:nvSpPr>
          <p:cNvPr id="45" name="Text Box 115"/>
          <p:cNvSpPr txBox="1">
            <a:spLocks noChangeArrowheads="1"/>
          </p:cNvSpPr>
          <p:nvPr/>
        </p:nvSpPr>
        <p:spPr bwMode="gray">
          <a:xfrm>
            <a:off x="1468923" y="4483101"/>
            <a:ext cx="3540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sz="2400" b="1"/>
              <a:t>4</a:t>
            </a:r>
          </a:p>
        </p:txBody>
      </p:sp>
      <p:grpSp>
        <p:nvGrpSpPr>
          <p:cNvPr id="49" name="Group 106"/>
          <p:cNvGrpSpPr>
            <a:grpSpLocks/>
          </p:cNvGrpSpPr>
          <p:nvPr/>
        </p:nvGrpSpPr>
        <p:grpSpPr bwMode="auto">
          <a:xfrm>
            <a:off x="1272073" y="5278438"/>
            <a:ext cx="762000" cy="665162"/>
            <a:chOff x="3174" y="2656"/>
            <a:chExt cx="1549" cy="1351"/>
          </a:xfrm>
        </p:grpSpPr>
        <p:sp>
          <p:nvSpPr>
            <p:cNvPr id="50" name="AutoShape 107"/>
            <p:cNvSpPr>
              <a:spLocks noChangeArrowheads="1"/>
            </p:cNvSpPr>
            <p:nvPr/>
          </p:nvSpPr>
          <p:spPr bwMode="gray">
            <a:xfrm>
              <a:off x="3187"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1" name="AutoShape 108"/>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 name="AutoShape 109"/>
            <p:cNvSpPr>
              <a:spLocks noChangeArrowheads="1"/>
            </p:cNvSpPr>
            <p:nvPr/>
          </p:nvSpPr>
          <p:spPr bwMode="gray">
            <a:xfrm>
              <a:off x="3264" y="2736"/>
              <a:ext cx="1350" cy="1168"/>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53" name="Line 113"/>
          <p:cNvSpPr>
            <a:spLocks noChangeShapeType="1"/>
          </p:cNvSpPr>
          <p:nvPr/>
        </p:nvSpPr>
        <p:spPr bwMode="auto">
          <a:xfrm>
            <a:off x="1881673" y="5888038"/>
            <a:ext cx="6066454" cy="4850"/>
          </a:xfrm>
          <a:prstGeom prst="line">
            <a:avLst/>
          </a:prstGeom>
          <a:noFill/>
          <a:ln w="25400">
            <a:solidFill>
              <a:schemeClr val="tx1"/>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4" name="Text Box 114"/>
          <p:cNvSpPr txBox="1">
            <a:spLocks noChangeArrowheads="1"/>
          </p:cNvSpPr>
          <p:nvPr/>
        </p:nvSpPr>
        <p:spPr bwMode="auto">
          <a:xfrm>
            <a:off x="2286000" y="5300663"/>
            <a:ext cx="299312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sz="2400" smtClean="0"/>
              <a:t>Đánh giá và kết luận</a:t>
            </a:r>
            <a:endParaRPr lang="en-US" sz="2400"/>
          </a:p>
        </p:txBody>
      </p:sp>
      <p:sp>
        <p:nvSpPr>
          <p:cNvPr id="55" name="Text Box 115"/>
          <p:cNvSpPr txBox="1">
            <a:spLocks noChangeArrowheads="1"/>
          </p:cNvSpPr>
          <p:nvPr/>
        </p:nvSpPr>
        <p:spPr bwMode="gray">
          <a:xfrm>
            <a:off x="1467836" y="5376863"/>
            <a:ext cx="35618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sz="2400" b="1" smtClean="0"/>
              <a:t>5</a:t>
            </a:r>
            <a:endParaRPr lang="en-US" sz="2400" b="1"/>
          </a:p>
        </p:txBody>
      </p:sp>
      <p:sp>
        <p:nvSpPr>
          <p:cNvPr id="2" name="Slide Number Placeholder 1"/>
          <p:cNvSpPr>
            <a:spLocks noGrp="1"/>
          </p:cNvSpPr>
          <p:nvPr>
            <p:ph type="sldNum" sz="quarter" idx="12"/>
          </p:nvPr>
        </p:nvSpPr>
        <p:spPr/>
        <p:txBody>
          <a:bodyPr/>
          <a:lstStyle/>
          <a:p>
            <a:fld id="{845E3117-1AE7-4ACC-839B-C69B4E3F6E58}" type="slidenum">
              <a:rPr lang="en-US" smtClean="0"/>
              <a:pPr/>
              <a:t>3</a:t>
            </a:fld>
            <a:endParaRPr lang="en-US"/>
          </a:p>
        </p:txBody>
      </p:sp>
    </p:spTree>
    <p:extLst>
      <p:ext uri="{BB962C8B-B14F-4D97-AF65-F5344CB8AC3E}">
        <p14:creationId xmlns:p14="http://schemas.microsoft.com/office/powerpoint/2010/main" val="165762172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Giới thiệu đề tài</a:t>
            </a:r>
            <a:endParaRPr lang="en-US"/>
          </a:p>
        </p:txBody>
      </p:sp>
      <p:sp>
        <p:nvSpPr>
          <p:cNvPr id="3" name="Content Placeholder 2"/>
          <p:cNvSpPr>
            <a:spLocks noGrp="1"/>
          </p:cNvSpPr>
          <p:nvPr>
            <p:ph idx="1"/>
          </p:nvPr>
        </p:nvSpPr>
        <p:spPr>
          <a:xfrm>
            <a:off x="533400" y="1219200"/>
            <a:ext cx="8153400" cy="2971800"/>
          </a:xfrm>
        </p:spPr>
        <p:txBody>
          <a:bodyPr/>
          <a:lstStyle/>
          <a:p>
            <a:r>
              <a:rPr lang="en-US" sz="2400" smtClean="0">
                <a:solidFill>
                  <a:schemeClr val="tx1"/>
                </a:solidFill>
              </a:rPr>
              <a:t>Việt Nam có tiềm năng du lịch lớn, thu hút khách du lịch thế giới.</a:t>
            </a:r>
          </a:p>
          <a:p>
            <a:r>
              <a:rPr lang="en-US" sz="2400" smtClean="0">
                <a:solidFill>
                  <a:schemeClr val="tx1"/>
                </a:solidFill>
              </a:rPr>
              <a:t>Công nghệ thông tin phát triển, xu hướng sử dụng điện thông minh ngày một phổ biến.</a:t>
            </a:r>
          </a:p>
          <a:p>
            <a:r>
              <a:rPr lang="en-US" sz="2400" smtClean="0">
                <a:solidFill>
                  <a:schemeClr val="tx1"/>
                </a:solidFill>
              </a:rPr>
              <a:t>Khách du lịch cần những thông tin, những lời gợi ý chính xác, nhanh chóng.</a:t>
            </a:r>
          </a:p>
        </p:txBody>
      </p:sp>
      <p:sp>
        <p:nvSpPr>
          <p:cNvPr id="4" name="Footer Placeholder 3"/>
          <p:cNvSpPr>
            <a:spLocks noGrp="1"/>
          </p:cNvSpPr>
          <p:nvPr>
            <p:ph type="ftr" sz="quarter" idx="11"/>
          </p:nvPr>
        </p:nvSpPr>
        <p:spPr/>
        <p:txBody>
          <a:bodyPr/>
          <a:lstStyle/>
          <a:p>
            <a:r>
              <a:rPr lang="en-US" smtClean="0"/>
              <a:t>http://www.uit.edu.vn</a:t>
            </a:r>
            <a:endParaRPr lang="en-US"/>
          </a:p>
        </p:txBody>
      </p:sp>
      <p:sp>
        <p:nvSpPr>
          <p:cNvPr id="5" name="TextBox 4"/>
          <p:cNvSpPr txBox="1"/>
          <p:nvPr/>
        </p:nvSpPr>
        <p:spPr>
          <a:xfrm>
            <a:off x="1253525" y="4876800"/>
            <a:ext cx="5673348" cy="461665"/>
          </a:xfrm>
          <a:prstGeom prst="rect">
            <a:avLst/>
          </a:prstGeom>
          <a:ln/>
        </p:spPr>
        <p:style>
          <a:lnRef idx="3">
            <a:schemeClr val="lt1"/>
          </a:lnRef>
          <a:fillRef idx="1">
            <a:schemeClr val="accent1"/>
          </a:fillRef>
          <a:effectRef idx="1">
            <a:schemeClr val="accent1"/>
          </a:effectRef>
          <a:fontRef idx="minor">
            <a:schemeClr val="lt1"/>
          </a:fontRef>
        </p:style>
        <p:txBody>
          <a:bodyPr wrap="none" rtlCol="0">
            <a:spAutoFit/>
          </a:bodyPr>
          <a:lstStyle/>
          <a:p>
            <a:r>
              <a:rPr lang="en-US" sz="2400" smtClean="0">
                <a:solidFill>
                  <a:schemeClr val="tx1"/>
                </a:solidFill>
              </a:rPr>
              <a:t>Hệ khuyến nghị + Điện thoại thông minh</a:t>
            </a:r>
            <a:endParaRPr lang="en-US" sz="2400">
              <a:solidFill>
                <a:schemeClr val="tx1"/>
              </a:solidFill>
            </a:endParaRPr>
          </a:p>
        </p:txBody>
      </p:sp>
      <p:sp>
        <p:nvSpPr>
          <p:cNvPr id="6" name="Slide Number Placeholder 5"/>
          <p:cNvSpPr>
            <a:spLocks noGrp="1"/>
          </p:cNvSpPr>
          <p:nvPr>
            <p:ph type="sldNum" sz="quarter" idx="12"/>
          </p:nvPr>
        </p:nvSpPr>
        <p:spPr/>
        <p:txBody>
          <a:bodyPr/>
          <a:lstStyle/>
          <a:p>
            <a:fld id="{845E3117-1AE7-4ACC-839B-C69B4E3F6E58}" type="slidenum">
              <a:rPr lang="en-US" smtClean="0"/>
              <a:pPr/>
              <a:t>4</a:t>
            </a:fld>
            <a:endParaRPr lang="en-US"/>
          </a:p>
        </p:txBody>
      </p:sp>
    </p:spTree>
    <p:extLst>
      <p:ext uri="{BB962C8B-B14F-4D97-AF65-F5344CB8AC3E}">
        <p14:creationId xmlns:p14="http://schemas.microsoft.com/office/powerpoint/2010/main" val="41613897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a:xfrm>
            <a:off x="6019800" y="6453187"/>
            <a:ext cx="1790700" cy="307975"/>
          </a:xfrm>
        </p:spPr>
        <p:txBody>
          <a:bodyPr/>
          <a:lstStyle/>
          <a:p>
            <a:r>
              <a:rPr lang="en-US" smtClean="0"/>
              <a:t>http://www.uit.edu.vn</a:t>
            </a:r>
            <a:endParaRPr lang="en-US"/>
          </a:p>
        </p:txBody>
      </p:sp>
      <p:grpSp>
        <p:nvGrpSpPr>
          <p:cNvPr id="18" name="Group 88"/>
          <p:cNvGrpSpPr>
            <a:grpSpLocks/>
          </p:cNvGrpSpPr>
          <p:nvPr/>
        </p:nvGrpSpPr>
        <p:grpSpPr bwMode="auto">
          <a:xfrm>
            <a:off x="1272073" y="1663701"/>
            <a:ext cx="762000" cy="665162"/>
            <a:chOff x="1110" y="2656"/>
            <a:chExt cx="1549" cy="1351"/>
          </a:xfrm>
        </p:grpSpPr>
        <p:sp>
          <p:nvSpPr>
            <p:cNvPr id="19" name="AutoShape 89"/>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 name="AutoShape 90"/>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 name="AutoShape 91"/>
            <p:cNvSpPr>
              <a:spLocks noChangeArrowheads="1"/>
            </p:cNvSpPr>
            <p:nvPr/>
          </p:nvSpPr>
          <p:spPr bwMode="gray">
            <a:xfrm>
              <a:off x="1200" y="2736"/>
              <a:ext cx="1350" cy="1168"/>
            </a:xfrm>
            <a:prstGeom prst="hexagon">
              <a:avLst>
                <a:gd name="adj" fmla="val 28896"/>
                <a:gd name="vf" fmla="val 115470"/>
              </a:avLst>
            </a:prstGeom>
            <a:gradFill rotWithShape="1">
              <a:gsLst>
                <a:gs pos="0">
                  <a:schemeClr val="hlink">
                    <a:gamma/>
                    <a:shade val="46275"/>
                    <a:invGamma/>
                  </a:schemeClr>
                </a:gs>
                <a:gs pos="100000">
                  <a:schemeClr val="hlink"/>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22" name="Group 92"/>
          <p:cNvGrpSpPr>
            <a:grpSpLocks/>
          </p:cNvGrpSpPr>
          <p:nvPr/>
        </p:nvGrpSpPr>
        <p:grpSpPr bwMode="auto">
          <a:xfrm>
            <a:off x="1272073" y="2578101"/>
            <a:ext cx="762000" cy="665162"/>
            <a:chOff x="3174" y="2656"/>
            <a:chExt cx="1549" cy="1351"/>
          </a:xfrm>
        </p:grpSpPr>
        <p:sp>
          <p:nvSpPr>
            <p:cNvPr id="23" name="AutoShape 93"/>
            <p:cNvSpPr>
              <a:spLocks noChangeArrowheads="1"/>
            </p:cNvSpPr>
            <p:nvPr/>
          </p:nvSpPr>
          <p:spPr bwMode="gray">
            <a:xfrm>
              <a:off x="3187"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4" name="AutoShape 94"/>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 name="AutoShape 95"/>
            <p:cNvSpPr>
              <a:spLocks noChangeArrowheads="1"/>
            </p:cNvSpPr>
            <p:nvPr/>
          </p:nvSpPr>
          <p:spPr bwMode="gray">
            <a:xfrm>
              <a:off x="3264" y="2736"/>
              <a:ext cx="1350" cy="1168"/>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26" name="Line 96"/>
          <p:cNvSpPr>
            <a:spLocks noChangeShapeType="1"/>
          </p:cNvSpPr>
          <p:nvPr/>
        </p:nvSpPr>
        <p:spPr bwMode="auto">
          <a:xfrm>
            <a:off x="1881673" y="2273301"/>
            <a:ext cx="6066454" cy="44238"/>
          </a:xfrm>
          <a:prstGeom prst="line">
            <a:avLst/>
          </a:prstGeom>
          <a:noFill/>
          <a:ln w="25400">
            <a:solidFill>
              <a:schemeClr val="tx1"/>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 name="Text Box 97"/>
          <p:cNvSpPr txBox="1">
            <a:spLocks noChangeArrowheads="1"/>
          </p:cNvSpPr>
          <p:nvPr/>
        </p:nvSpPr>
        <p:spPr bwMode="auto">
          <a:xfrm>
            <a:off x="2286000" y="1685926"/>
            <a:ext cx="235513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sz="2400" smtClean="0"/>
              <a:t>Giới thiệu đề tài</a:t>
            </a:r>
            <a:endParaRPr lang="en-US" sz="2400"/>
          </a:p>
        </p:txBody>
      </p:sp>
      <p:sp>
        <p:nvSpPr>
          <p:cNvPr id="28" name="Text Box 98"/>
          <p:cNvSpPr txBox="1">
            <a:spLocks noChangeArrowheads="1"/>
          </p:cNvSpPr>
          <p:nvPr/>
        </p:nvSpPr>
        <p:spPr bwMode="gray">
          <a:xfrm>
            <a:off x="1468923" y="1762126"/>
            <a:ext cx="3540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sz="2400" b="1"/>
              <a:t>1</a:t>
            </a:r>
          </a:p>
        </p:txBody>
      </p:sp>
      <p:sp>
        <p:nvSpPr>
          <p:cNvPr id="29" name="Line 99"/>
          <p:cNvSpPr>
            <a:spLocks noChangeShapeType="1"/>
          </p:cNvSpPr>
          <p:nvPr/>
        </p:nvSpPr>
        <p:spPr bwMode="auto">
          <a:xfrm>
            <a:off x="1881673" y="3187701"/>
            <a:ext cx="6066454" cy="44238"/>
          </a:xfrm>
          <a:prstGeom prst="line">
            <a:avLst/>
          </a:prstGeom>
          <a:noFill/>
          <a:ln w="25400">
            <a:solidFill>
              <a:schemeClr val="tx1"/>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0" name="Text Box 100"/>
          <p:cNvSpPr txBox="1">
            <a:spLocks noChangeArrowheads="1"/>
          </p:cNvSpPr>
          <p:nvPr/>
        </p:nvSpPr>
        <p:spPr bwMode="auto">
          <a:xfrm>
            <a:off x="2286000" y="2600326"/>
            <a:ext cx="566212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sz="2400" smtClean="0">
                <a:solidFill>
                  <a:srgbClr val="FFFF00"/>
                </a:solidFill>
              </a:rPr>
              <a:t>Khảo sát các phương pháp khuyến nghị</a:t>
            </a:r>
            <a:endParaRPr lang="en-US" sz="2400">
              <a:solidFill>
                <a:srgbClr val="FFFF00"/>
              </a:solidFill>
            </a:endParaRPr>
          </a:p>
        </p:txBody>
      </p:sp>
      <p:sp>
        <p:nvSpPr>
          <p:cNvPr id="31" name="Text Box 101"/>
          <p:cNvSpPr txBox="1">
            <a:spLocks noChangeArrowheads="1"/>
          </p:cNvSpPr>
          <p:nvPr/>
        </p:nvSpPr>
        <p:spPr bwMode="gray">
          <a:xfrm>
            <a:off x="1468923" y="2676526"/>
            <a:ext cx="3540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sz="2400" b="1"/>
              <a:t>2</a:t>
            </a:r>
          </a:p>
        </p:txBody>
      </p:sp>
      <p:grpSp>
        <p:nvGrpSpPr>
          <p:cNvPr id="32" name="Group 102"/>
          <p:cNvGrpSpPr>
            <a:grpSpLocks/>
          </p:cNvGrpSpPr>
          <p:nvPr/>
        </p:nvGrpSpPr>
        <p:grpSpPr bwMode="auto">
          <a:xfrm>
            <a:off x="1272073" y="3470276"/>
            <a:ext cx="762000" cy="665162"/>
            <a:chOff x="1110" y="2656"/>
            <a:chExt cx="1549" cy="1351"/>
          </a:xfrm>
        </p:grpSpPr>
        <p:sp>
          <p:nvSpPr>
            <p:cNvPr id="33" name="AutoShape 103"/>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 name="AutoShape 104"/>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 name="AutoShape 105"/>
            <p:cNvSpPr>
              <a:spLocks noChangeArrowheads="1"/>
            </p:cNvSpPr>
            <p:nvPr/>
          </p:nvSpPr>
          <p:spPr bwMode="gray">
            <a:xfrm>
              <a:off x="1200" y="2736"/>
              <a:ext cx="1350" cy="1168"/>
            </a:xfrm>
            <a:prstGeom prst="hexagon">
              <a:avLst>
                <a:gd name="adj" fmla="val 28896"/>
                <a:gd name="vf" fmla="val 115470"/>
              </a:avLst>
            </a:prstGeom>
            <a:gradFill rotWithShape="1">
              <a:gsLst>
                <a:gs pos="0">
                  <a:schemeClr val="hlink">
                    <a:gamma/>
                    <a:shade val="46275"/>
                    <a:invGamma/>
                  </a:schemeClr>
                </a:gs>
                <a:gs pos="100000">
                  <a:schemeClr val="hlink"/>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36" name="Group 106"/>
          <p:cNvGrpSpPr>
            <a:grpSpLocks/>
          </p:cNvGrpSpPr>
          <p:nvPr/>
        </p:nvGrpSpPr>
        <p:grpSpPr bwMode="auto">
          <a:xfrm>
            <a:off x="1272073" y="4384676"/>
            <a:ext cx="762000" cy="665162"/>
            <a:chOff x="3174" y="2656"/>
            <a:chExt cx="1549" cy="1351"/>
          </a:xfrm>
        </p:grpSpPr>
        <p:sp>
          <p:nvSpPr>
            <p:cNvPr id="37" name="AutoShape 107"/>
            <p:cNvSpPr>
              <a:spLocks noChangeArrowheads="1"/>
            </p:cNvSpPr>
            <p:nvPr/>
          </p:nvSpPr>
          <p:spPr bwMode="gray">
            <a:xfrm>
              <a:off x="3187"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8" name="AutoShape 108"/>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9" name="AutoShape 109"/>
            <p:cNvSpPr>
              <a:spLocks noChangeArrowheads="1"/>
            </p:cNvSpPr>
            <p:nvPr/>
          </p:nvSpPr>
          <p:spPr bwMode="gray">
            <a:xfrm>
              <a:off x="3264" y="2736"/>
              <a:ext cx="1350" cy="1168"/>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40" name="Line 110"/>
          <p:cNvSpPr>
            <a:spLocks noChangeShapeType="1"/>
          </p:cNvSpPr>
          <p:nvPr/>
        </p:nvSpPr>
        <p:spPr bwMode="auto">
          <a:xfrm>
            <a:off x="1881673" y="4079876"/>
            <a:ext cx="6066454" cy="55562"/>
          </a:xfrm>
          <a:prstGeom prst="line">
            <a:avLst/>
          </a:prstGeom>
          <a:noFill/>
          <a:ln w="25400">
            <a:solidFill>
              <a:schemeClr val="tx1"/>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 name="Text Box 111"/>
          <p:cNvSpPr txBox="1">
            <a:spLocks noChangeArrowheads="1"/>
          </p:cNvSpPr>
          <p:nvPr/>
        </p:nvSpPr>
        <p:spPr bwMode="auto">
          <a:xfrm>
            <a:off x="2285999" y="3470276"/>
            <a:ext cx="4294765"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sz="2200" smtClean="0"/>
              <a:t>Phương pháp thu giảm số </a:t>
            </a:r>
            <a:r>
              <a:rPr lang="en-US" sz="2200" smtClean="0"/>
              <a:t>chiều</a:t>
            </a:r>
            <a:endParaRPr lang="en-US" sz="2200"/>
          </a:p>
        </p:txBody>
      </p:sp>
      <p:sp>
        <p:nvSpPr>
          <p:cNvPr id="42" name="Text Box 112"/>
          <p:cNvSpPr txBox="1">
            <a:spLocks noChangeArrowheads="1"/>
          </p:cNvSpPr>
          <p:nvPr/>
        </p:nvSpPr>
        <p:spPr bwMode="gray">
          <a:xfrm>
            <a:off x="1468923" y="3568701"/>
            <a:ext cx="3540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sz="2400" b="1"/>
              <a:t>3</a:t>
            </a:r>
          </a:p>
        </p:txBody>
      </p:sp>
      <p:sp>
        <p:nvSpPr>
          <p:cNvPr id="43" name="Line 113"/>
          <p:cNvSpPr>
            <a:spLocks noChangeShapeType="1"/>
          </p:cNvSpPr>
          <p:nvPr/>
        </p:nvSpPr>
        <p:spPr bwMode="auto">
          <a:xfrm>
            <a:off x="1881673" y="4994276"/>
            <a:ext cx="6066454" cy="44238"/>
          </a:xfrm>
          <a:prstGeom prst="line">
            <a:avLst/>
          </a:prstGeom>
          <a:noFill/>
          <a:ln w="25400">
            <a:solidFill>
              <a:schemeClr val="tx1"/>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4" name="Text Box 114"/>
          <p:cNvSpPr txBox="1">
            <a:spLocks noChangeArrowheads="1"/>
          </p:cNvSpPr>
          <p:nvPr/>
        </p:nvSpPr>
        <p:spPr bwMode="auto">
          <a:xfrm>
            <a:off x="2286000" y="4406901"/>
            <a:ext cx="212109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sz="2400" smtClean="0"/>
              <a:t>Hiện thực hóa</a:t>
            </a:r>
            <a:endParaRPr lang="en-US" sz="2400"/>
          </a:p>
        </p:txBody>
      </p:sp>
      <p:sp>
        <p:nvSpPr>
          <p:cNvPr id="45" name="Text Box 115"/>
          <p:cNvSpPr txBox="1">
            <a:spLocks noChangeArrowheads="1"/>
          </p:cNvSpPr>
          <p:nvPr/>
        </p:nvSpPr>
        <p:spPr bwMode="gray">
          <a:xfrm>
            <a:off x="1468923" y="4483101"/>
            <a:ext cx="3540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sz="2400" b="1"/>
              <a:t>4</a:t>
            </a:r>
          </a:p>
        </p:txBody>
      </p:sp>
      <p:grpSp>
        <p:nvGrpSpPr>
          <p:cNvPr id="49" name="Group 106"/>
          <p:cNvGrpSpPr>
            <a:grpSpLocks/>
          </p:cNvGrpSpPr>
          <p:nvPr/>
        </p:nvGrpSpPr>
        <p:grpSpPr bwMode="auto">
          <a:xfrm>
            <a:off x="1272073" y="5278438"/>
            <a:ext cx="762000" cy="665162"/>
            <a:chOff x="3174" y="2656"/>
            <a:chExt cx="1549" cy="1351"/>
          </a:xfrm>
        </p:grpSpPr>
        <p:sp>
          <p:nvSpPr>
            <p:cNvPr id="50" name="AutoShape 107"/>
            <p:cNvSpPr>
              <a:spLocks noChangeArrowheads="1"/>
            </p:cNvSpPr>
            <p:nvPr/>
          </p:nvSpPr>
          <p:spPr bwMode="gray">
            <a:xfrm>
              <a:off x="3187"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1" name="AutoShape 108"/>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 name="AutoShape 109"/>
            <p:cNvSpPr>
              <a:spLocks noChangeArrowheads="1"/>
            </p:cNvSpPr>
            <p:nvPr/>
          </p:nvSpPr>
          <p:spPr bwMode="gray">
            <a:xfrm>
              <a:off x="3264" y="2736"/>
              <a:ext cx="1350" cy="1168"/>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53" name="Line 113"/>
          <p:cNvSpPr>
            <a:spLocks noChangeShapeType="1"/>
          </p:cNvSpPr>
          <p:nvPr/>
        </p:nvSpPr>
        <p:spPr bwMode="auto">
          <a:xfrm>
            <a:off x="1881673" y="5888038"/>
            <a:ext cx="6066454" cy="4850"/>
          </a:xfrm>
          <a:prstGeom prst="line">
            <a:avLst/>
          </a:prstGeom>
          <a:noFill/>
          <a:ln w="25400">
            <a:solidFill>
              <a:schemeClr val="tx1"/>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4" name="Text Box 114"/>
          <p:cNvSpPr txBox="1">
            <a:spLocks noChangeArrowheads="1"/>
          </p:cNvSpPr>
          <p:nvPr/>
        </p:nvSpPr>
        <p:spPr bwMode="auto">
          <a:xfrm>
            <a:off x="2286000" y="5300663"/>
            <a:ext cx="299312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sz="2400" smtClean="0"/>
              <a:t>Đánh giá và kết luận</a:t>
            </a:r>
            <a:endParaRPr lang="en-US" sz="2400"/>
          </a:p>
        </p:txBody>
      </p:sp>
      <p:sp>
        <p:nvSpPr>
          <p:cNvPr id="55" name="Text Box 115"/>
          <p:cNvSpPr txBox="1">
            <a:spLocks noChangeArrowheads="1"/>
          </p:cNvSpPr>
          <p:nvPr/>
        </p:nvSpPr>
        <p:spPr bwMode="gray">
          <a:xfrm>
            <a:off x="1467836" y="5376863"/>
            <a:ext cx="35618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sz="2400" b="1" smtClean="0"/>
              <a:t>5</a:t>
            </a:r>
            <a:endParaRPr lang="en-US" sz="2400" b="1"/>
          </a:p>
        </p:txBody>
      </p:sp>
      <p:sp>
        <p:nvSpPr>
          <p:cNvPr id="2" name="Slide Number Placeholder 1"/>
          <p:cNvSpPr>
            <a:spLocks noGrp="1"/>
          </p:cNvSpPr>
          <p:nvPr>
            <p:ph type="sldNum" sz="quarter" idx="12"/>
          </p:nvPr>
        </p:nvSpPr>
        <p:spPr/>
        <p:txBody>
          <a:bodyPr/>
          <a:lstStyle/>
          <a:p>
            <a:fld id="{845E3117-1AE7-4ACC-839B-C69B4E3F6E58}" type="slidenum">
              <a:rPr lang="en-US" smtClean="0"/>
              <a:pPr/>
              <a:t>5</a:t>
            </a:fld>
            <a:endParaRPr lang="en-US"/>
          </a:p>
        </p:txBody>
      </p:sp>
    </p:spTree>
    <p:extLst>
      <p:ext uri="{BB962C8B-B14F-4D97-AF65-F5344CB8AC3E}">
        <p14:creationId xmlns:p14="http://schemas.microsoft.com/office/powerpoint/2010/main" val="165762172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smtClean="0"/>
              <a:t>Phương pháp khuyến nghị hai chiều</a:t>
            </a:r>
            <a:endParaRPr lang="en-US" sz="2800"/>
          </a:p>
        </p:txBody>
      </p:sp>
      <p:sp>
        <p:nvSpPr>
          <p:cNvPr id="3" name="Content Placeholder 2"/>
          <p:cNvSpPr>
            <a:spLocks noGrp="1"/>
          </p:cNvSpPr>
          <p:nvPr>
            <p:ph idx="1"/>
          </p:nvPr>
        </p:nvSpPr>
        <p:spPr/>
        <p:txBody>
          <a:bodyPr/>
          <a:lstStyle/>
          <a:p>
            <a:pPr algn="just"/>
            <a:r>
              <a:rPr lang="en-US" sz="2400" smtClean="0">
                <a:solidFill>
                  <a:schemeClr val="tx1"/>
                </a:solidFill>
              </a:rPr>
              <a:t>Các hệ thống khuyến nghị truyền thống chỉ quan tâm 2 yếu tố (2 chiều): người dùng và đối tượng cần được khuyến nghị.</a:t>
            </a:r>
          </a:p>
          <a:p>
            <a:pPr marL="0" indent="0" algn="just">
              <a:buNone/>
            </a:pPr>
            <a:endParaRPr lang="en-US" sz="2400" smtClean="0">
              <a:solidFill>
                <a:schemeClr val="tx1"/>
              </a:solidFill>
            </a:endParaRPr>
          </a:p>
          <a:p>
            <a:pPr marL="0" indent="0" algn="just">
              <a:buNone/>
            </a:pPr>
            <a:endParaRPr lang="en-US" sz="2400">
              <a:solidFill>
                <a:schemeClr val="tx1"/>
              </a:solidFill>
            </a:endParaRPr>
          </a:p>
          <a:p>
            <a:pPr algn="just"/>
            <a:r>
              <a:rPr lang="en-US" sz="2400" smtClean="0">
                <a:solidFill>
                  <a:schemeClr val="tx1"/>
                </a:solidFill>
              </a:rPr>
              <a:t>Mục tiêu: dựa vào những chỉ số đánh giá đã có, từ đó dự đoán những chỉ số đánh giá còn thiếu. Sau đó, chọn ra những đối tượng có chỉ số đánh giá dự đoán cao nhất, gợi ý cho người dùng.</a:t>
            </a:r>
            <a:endParaRPr lang="en-US" sz="2400">
              <a:solidFill>
                <a:schemeClr val="tx1"/>
              </a:solidFill>
            </a:endParaRPr>
          </a:p>
        </p:txBody>
      </p:sp>
      <p:sp>
        <p:nvSpPr>
          <p:cNvPr id="4" name="Footer Placeholder 3"/>
          <p:cNvSpPr>
            <a:spLocks noGrp="1"/>
          </p:cNvSpPr>
          <p:nvPr>
            <p:ph type="ftr" sz="quarter" idx="11"/>
          </p:nvPr>
        </p:nvSpPr>
        <p:spPr/>
        <p:txBody>
          <a:bodyPr/>
          <a:lstStyle/>
          <a:p>
            <a:r>
              <a:rPr lang="en-US" smtClean="0"/>
              <a:t>http://www.uit.edu.vn</a:t>
            </a:r>
            <a:endParaRPr lang="en-US"/>
          </a:p>
        </p:txBody>
      </p:sp>
      <p:sp>
        <p:nvSpPr>
          <p:cNvPr id="5" name="TextBox 4"/>
          <p:cNvSpPr txBox="1"/>
          <p:nvPr/>
        </p:nvSpPr>
        <p:spPr>
          <a:xfrm>
            <a:off x="2386646" y="2590800"/>
            <a:ext cx="4179349" cy="461665"/>
          </a:xfrm>
          <a:prstGeom prst="rect">
            <a:avLst/>
          </a:prstGeom>
          <a:ln/>
        </p:spPr>
        <p:style>
          <a:lnRef idx="3">
            <a:schemeClr val="lt1"/>
          </a:lnRef>
          <a:fillRef idx="1">
            <a:schemeClr val="accent1"/>
          </a:fillRef>
          <a:effectRef idx="1">
            <a:schemeClr val="accent1"/>
          </a:effectRef>
          <a:fontRef idx="minor">
            <a:schemeClr val="lt1"/>
          </a:fontRef>
        </p:style>
        <p:txBody>
          <a:bodyPr wrap="none" rtlCol="0">
            <a:spAutoFit/>
          </a:bodyPr>
          <a:lstStyle/>
          <a:p>
            <a:pPr marL="0" indent="0" algn="ctr">
              <a:buNone/>
            </a:pPr>
            <a:r>
              <a:rPr lang="en-US" sz="2400" i="1">
                <a:solidFill>
                  <a:schemeClr val="tx1"/>
                </a:solidFill>
              </a:rPr>
              <a:t>R: (Users </a:t>
            </a:r>
            <a:r>
              <a:rPr lang="en-US" sz="2400">
                <a:solidFill>
                  <a:schemeClr val="tx1"/>
                </a:solidFill>
              </a:rPr>
              <a:t>x</a:t>
            </a:r>
            <a:r>
              <a:rPr lang="en-US" sz="2400" i="1">
                <a:solidFill>
                  <a:schemeClr val="tx1"/>
                </a:solidFill>
              </a:rPr>
              <a:t> Items) </a:t>
            </a:r>
            <a:r>
              <a:rPr lang="en-US" sz="2400" i="1">
                <a:solidFill>
                  <a:schemeClr val="tx1"/>
                </a:solidFill>
                <a:sym typeface="Wingdings"/>
              </a:rPr>
              <a:t></a:t>
            </a:r>
            <a:r>
              <a:rPr lang="en-US" sz="2400" i="1">
                <a:solidFill>
                  <a:schemeClr val="tx1"/>
                </a:solidFill>
              </a:rPr>
              <a:t> Ratings</a:t>
            </a:r>
          </a:p>
        </p:txBody>
      </p:sp>
      <p:sp>
        <p:nvSpPr>
          <p:cNvPr id="6" name="Slide Number Placeholder 5"/>
          <p:cNvSpPr>
            <a:spLocks noGrp="1"/>
          </p:cNvSpPr>
          <p:nvPr>
            <p:ph type="sldNum" sz="quarter" idx="12"/>
          </p:nvPr>
        </p:nvSpPr>
        <p:spPr/>
        <p:txBody>
          <a:bodyPr/>
          <a:lstStyle/>
          <a:p>
            <a:fld id="{845E3117-1AE7-4ACC-839B-C69B4E3F6E58}" type="slidenum">
              <a:rPr lang="en-US" smtClean="0"/>
              <a:pPr/>
              <a:t>6</a:t>
            </a:fld>
            <a:endParaRPr lang="en-US"/>
          </a:p>
        </p:txBody>
      </p:sp>
    </p:spTree>
    <p:extLst>
      <p:ext uri="{BB962C8B-B14F-4D97-AF65-F5344CB8AC3E}">
        <p14:creationId xmlns:p14="http://schemas.microsoft.com/office/powerpoint/2010/main" val="124309706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a:t>Phương pháp khuyến nghị hai chiều</a:t>
            </a:r>
          </a:p>
        </p:txBody>
      </p:sp>
      <p:sp>
        <p:nvSpPr>
          <p:cNvPr id="3" name="Content Placeholder 2"/>
          <p:cNvSpPr>
            <a:spLocks noGrp="1"/>
          </p:cNvSpPr>
          <p:nvPr>
            <p:ph idx="1"/>
          </p:nvPr>
        </p:nvSpPr>
        <p:spPr>
          <a:xfrm>
            <a:off x="457200" y="1219200"/>
            <a:ext cx="8382000" cy="5181600"/>
          </a:xfrm>
        </p:spPr>
        <p:txBody>
          <a:bodyPr/>
          <a:lstStyle/>
          <a:p>
            <a:pPr algn="just"/>
            <a:r>
              <a:rPr lang="en-US" sz="2400" smtClean="0">
                <a:solidFill>
                  <a:schemeClr val="tx1"/>
                </a:solidFill>
              </a:rPr>
              <a:t>Khuyến nghị dựa trên nội dung </a:t>
            </a:r>
            <a:r>
              <a:rPr lang="en-US" sz="2400" i="1" smtClean="0"/>
              <a:t>(content-based)</a:t>
            </a:r>
            <a:r>
              <a:rPr lang="en-US" sz="2400" smtClean="0">
                <a:solidFill>
                  <a:schemeClr val="tx1"/>
                </a:solidFill>
              </a:rPr>
              <a:t>.</a:t>
            </a:r>
          </a:p>
          <a:p>
            <a:pPr algn="just"/>
            <a:endParaRPr lang="en-US" sz="2400" smtClean="0">
              <a:solidFill>
                <a:schemeClr val="tx1"/>
              </a:solidFill>
            </a:endParaRPr>
          </a:p>
          <a:p>
            <a:pPr algn="just"/>
            <a:r>
              <a:rPr lang="en-US" sz="2400" smtClean="0">
                <a:solidFill>
                  <a:schemeClr val="tx1"/>
                </a:solidFill>
              </a:rPr>
              <a:t>Khuyến nghị bằng cách đánh giá độ tương đồng </a:t>
            </a:r>
            <a:r>
              <a:rPr lang="en-US" sz="2400" i="1" smtClean="0"/>
              <a:t>(collaborative)</a:t>
            </a:r>
            <a:r>
              <a:rPr lang="en-US" sz="2400" smtClean="0">
                <a:solidFill>
                  <a:schemeClr val="tx1"/>
                </a:solidFill>
              </a:rPr>
              <a:t>.</a:t>
            </a:r>
          </a:p>
          <a:p>
            <a:pPr lvl="1" algn="just">
              <a:buFont typeface="Arial" pitchFamily="34" charset="0"/>
              <a:buChar char="•"/>
            </a:pPr>
            <a:r>
              <a:rPr lang="en-US" smtClean="0">
                <a:solidFill>
                  <a:schemeClr val="tx1"/>
                </a:solidFill>
              </a:rPr>
              <a:t>Khuyến nghị dựa trên kinh nghiệm </a:t>
            </a:r>
            <a:r>
              <a:rPr lang="en-US" i="1" smtClean="0">
                <a:solidFill>
                  <a:schemeClr val="tx2"/>
                </a:solidFill>
              </a:rPr>
              <a:t>(memory-based)</a:t>
            </a:r>
            <a:r>
              <a:rPr lang="en-US" smtClean="0">
                <a:solidFill>
                  <a:schemeClr val="tx1"/>
                </a:solidFill>
              </a:rPr>
              <a:t>.</a:t>
            </a:r>
          </a:p>
          <a:p>
            <a:pPr lvl="1" algn="just">
              <a:buFont typeface="Arial" pitchFamily="34" charset="0"/>
              <a:buChar char="•"/>
            </a:pPr>
            <a:r>
              <a:rPr lang="en-US" smtClean="0">
                <a:solidFill>
                  <a:schemeClr val="tx1"/>
                </a:solidFill>
              </a:rPr>
              <a:t>Khuyến nghị dựa trên mô hình </a:t>
            </a:r>
            <a:r>
              <a:rPr lang="en-US" i="1" smtClean="0">
                <a:solidFill>
                  <a:schemeClr val="tx2"/>
                </a:solidFill>
              </a:rPr>
              <a:t>(model-based)</a:t>
            </a:r>
            <a:r>
              <a:rPr lang="en-US" smtClean="0">
                <a:solidFill>
                  <a:schemeClr val="tx1"/>
                </a:solidFill>
              </a:rPr>
              <a:t>.</a:t>
            </a:r>
          </a:p>
          <a:p>
            <a:pPr lvl="1" algn="just">
              <a:buFont typeface="Arial" pitchFamily="34" charset="0"/>
              <a:buChar char="•"/>
            </a:pPr>
            <a:endParaRPr lang="en-US" smtClean="0">
              <a:solidFill>
                <a:schemeClr val="tx1"/>
              </a:solidFill>
            </a:endParaRPr>
          </a:p>
          <a:p>
            <a:pPr algn="just"/>
            <a:r>
              <a:rPr lang="en-US" sz="2400" smtClean="0">
                <a:solidFill>
                  <a:schemeClr val="tx1"/>
                </a:solidFill>
              </a:rPr>
              <a:t>Khuyến nghị lai </a:t>
            </a:r>
            <a:r>
              <a:rPr lang="en-US" sz="2400" i="1" smtClean="0"/>
              <a:t>(hybrid)</a:t>
            </a:r>
            <a:r>
              <a:rPr lang="en-US" sz="2400" smtClean="0">
                <a:solidFill>
                  <a:schemeClr val="tx1"/>
                </a:solidFill>
              </a:rPr>
              <a:t>.</a:t>
            </a:r>
            <a:endParaRPr lang="en-US" sz="2400">
              <a:solidFill>
                <a:schemeClr val="tx1"/>
              </a:solidFill>
            </a:endParaRPr>
          </a:p>
        </p:txBody>
      </p:sp>
      <p:sp>
        <p:nvSpPr>
          <p:cNvPr id="4" name="Footer Placeholder 3"/>
          <p:cNvSpPr>
            <a:spLocks noGrp="1"/>
          </p:cNvSpPr>
          <p:nvPr>
            <p:ph type="ftr" sz="quarter" idx="11"/>
          </p:nvPr>
        </p:nvSpPr>
        <p:spPr/>
        <p:txBody>
          <a:bodyPr/>
          <a:lstStyle/>
          <a:p>
            <a:r>
              <a:rPr lang="en-US" smtClean="0"/>
              <a:t>http://www.uit.edu.vn</a:t>
            </a:r>
            <a:endParaRPr lang="en-US"/>
          </a:p>
        </p:txBody>
      </p:sp>
      <p:sp>
        <p:nvSpPr>
          <p:cNvPr id="5" name="Slide Number Placeholder 4"/>
          <p:cNvSpPr>
            <a:spLocks noGrp="1"/>
          </p:cNvSpPr>
          <p:nvPr>
            <p:ph type="sldNum" sz="quarter" idx="12"/>
          </p:nvPr>
        </p:nvSpPr>
        <p:spPr/>
        <p:txBody>
          <a:bodyPr/>
          <a:lstStyle/>
          <a:p>
            <a:fld id="{845E3117-1AE7-4ACC-839B-C69B4E3F6E58}" type="slidenum">
              <a:rPr lang="en-US" smtClean="0"/>
              <a:pPr/>
              <a:t>7</a:t>
            </a:fld>
            <a:endParaRPr lang="en-US"/>
          </a:p>
        </p:txBody>
      </p:sp>
    </p:spTree>
    <p:extLst>
      <p:ext uri="{BB962C8B-B14F-4D97-AF65-F5344CB8AC3E}">
        <p14:creationId xmlns:p14="http://schemas.microsoft.com/office/powerpoint/2010/main" val="333425078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a:t>Phương pháp khuyến nghị hai chiều</a:t>
            </a:r>
          </a:p>
        </p:txBody>
      </p:sp>
      <p:sp>
        <p:nvSpPr>
          <p:cNvPr id="4" name="Footer Placeholder 3"/>
          <p:cNvSpPr>
            <a:spLocks noGrp="1"/>
          </p:cNvSpPr>
          <p:nvPr>
            <p:ph type="ftr" sz="quarter" idx="11"/>
          </p:nvPr>
        </p:nvSpPr>
        <p:spPr/>
        <p:txBody>
          <a:bodyPr/>
          <a:lstStyle/>
          <a:p>
            <a:r>
              <a:rPr lang="en-US" smtClean="0"/>
              <a:t>http://www.uit.edu.vn</a:t>
            </a:r>
            <a:endParaRPr lang="en-US"/>
          </a:p>
        </p:txBody>
      </p:sp>
      <p:pic>
        <p:nvPicPr>
          <p:cNvPr id="6" name="Content Placeholder 5"/>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066800" y="1447799"/>
            <a:ext cx="2514600" cy="2155371"/>
          </a:xfr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9200" y="4038600"/>
            <a:ext cx="2209800" cy="220980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56913" y="4038600"/>
            <a:ext cx="2215487" cy="2215487"/>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20244" y="1447800"/>
            <a:ext cx="3133156" cy="2168144"/>
          </a:xfrm>
          <a:prstGeom prst="rect">
            <a:avLst/>
          </a:prstGeom>
        </p:spPr>
      </p:pic>
      <p:sp>
        <p:nvSpPr>
          <p:cNvPr id="11" name="TextBox 10"/>
          <p:cNvSpPr txBox="1"/>
          <p:nvPr/>
        </p:nvSpPr>
        <p:spPr>
          <a:xfrm>
            <a:off x="152400" y="924580"/>
            <a:ext cx="1122423" cy="523220"/>
          </a:xfrm>
          <a:prstGeom prst="rect">
            <a:avLst/>
          </a:prstGeom>
          <a:noFill/>
        </p:spPr>
        <p:txBody>
          <a:bodyPr wrap="none" rtlCol="0">
            <a:spAutoFit/>
          </a:bodyPr>
          <a:lstStyle/>
          <a:p>
            <a:r>
              <a:rPr lang="en-US" sz="2800" i="1" u="sng" smtClean="0">
                <a:solidFill>
                  <a:schemeClr val="tx2"/>
                </a:solidFill>
              </a:rPr>
              <a:t>Ví dụ:</a:t>
            </a:r>
            <a:endParaRPr lang="en-US" sz="2800" i="1" u="sng">
              <a:solidFill>
                <a:schemeClr val="tx2"/>
              </a:solidFill>
            </a:endParaRPr>
          </a:p>
        </p:txBody>
      </p:sp>
      <p:sp>
        <p:nvSpPr>
          <p:cNvPr id="3" name="Slide Number Placeholder 2"/>
          <p:cNvSpPr>
            <a:spLocks noGrp="1"/>
          </p:cNvSpPr>
          <p:nvPr>
            <p:ph type="sldNum" sz="quarter" idx="12"/>
          </p:nvPr>
        </p:nvSpPr>
        <p:spPr/>
        <p:txBody>
          <a:bodyPr/>
          <a:lstStyle/>
          <a:p>
            <a:fld id="{845E3117-1AE7-4ACC-839B-C69B4E3F6E58}" type="slidenum">
              <a:rPr lang="en-US" smtClean="0"/>
              <a:pPr/>
              <a:t>8</a:t>
            </a:fld>
            <a:endParaRPr lang="en-US"/>
          </a:p>
        </p:txBody>
      </p:sp>
    </p:spTree>
    <p:extLst>
      <p:ext uri="{BB962C8B-B14F-4D97-AF65-F5344CB8AC3E}">
        <p14:creationId xmlns:p14="http://schemas.microsoft.com/office/powerpoint/2010/main" val="150645660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smtClean="0"/>
              <a:t>Phương pháp khuyến nghị nhiều chiều</a:t>
            </a:r>
            <a:endParaRPr lang="en-US" sz="2800"/>
          </a:p>
        </p:txBody>
      </p:sp>
      <p:sp>
        <p:nvSpPr>
          <p:cNvPr id="3" name="Content Placeholder 2"/>
          <p:cNvSpPr>
            <a:spLocks noGrp="1"/>
          </p:cNvSpPr>
          <p:nvPr>
            <p:ph idx="1"/>
          </p:nvPr>
        </p:nvSpPr>
        <p:spPr/>
        <p:txBody>
          <a:bodyPr/>
          <a:lstStyle/>
          <a:p>
            <a:pPr algn="just"/>
            <a:r>
              <a:rPr lang="en-US" sz="2400" smtClean="0">
                <a:solidFill>
                  <a:schemeClr val="tx1"/>
                </a:solidFill>
              </a:rPr>
              <a:t>Quan tâm đến các chiều ngữ cảnh </a:t>
            </a:r>
            <a:r>
              <a:rPr lang="en-US" sz="2400" i="1" smtClean="0"/>
              <a:t>(context)</a:t>
            </a:r>
            <a:r>
              <a:rPr lang="en-US" sz="2400" smtClean="0">
                <a:solidFill>
                  <a:schemeClr val="tx1"/>
                </a:solidFill>
              </a:rPr>
              <a:t>.</a:t>
            </a:r>
          </a:p>
          <a:p>
            <a:pPr algn="just"/>
            <a:endParaRPr lang="en-US" sz="2400" smtClean="0">
              <a:solidFill>
                <a:schemeClr val="tx1"/>
              </a:solidFill>
            </a:endParaRPr>
          </a:p>
          <a:p>
            <a:pPr algn="just"/>
            <a:endParaRPr lang="en-US" sz="2400" smtClean="0">
              <a:solidFill>
                <a:schemeClr val="tx1"/>
              </a:solidFill>
            </a:endParaRPr>
          </a:p>
          <a:p>
            <a:pPr algn="just"/>
            <a:r>
              <a:rPr lang="en-US" sz="2400" smtClean="0">
                <a:solidFill>
                  <a:schemeClr val="tx1"/>
                </a:solidFill>
              </a:rPr>
              <a:t>Những thông tin ngữ cảnh (thời gian, thời tiết, tâm trạng, bạn đồng hành …) có ảnh hưởng đến đánh giá của người dùng.</a:t>
            </a:r>
          </a:p>
          <a:p>
            <a:pPr marL="0" indent="0" algn="just">
              <a:buNone/>
            </a:pPr>
            <a:r>
              <a:rPr lang="en-US" sz="2400" i="1" u="sng" smtClean="0"/>
              <a:t>Ví dụ: </a:t>
            </a:r>
          </a:p>
          <a:p>
            <a:pPr lvl="2">
              <a:buFont typeface="Courier New" pitchFamily="49" charset="0"/>
              <a:buChar char="o"/>
            </a:pPr>
            <a:r>
              <a:rPr lang="en-US" sz="2400"/>
              <a:t>Đ</a:t>
            </a:r>
            <a:r>
              <a:rPr lang="en-US" sz="2400" smtClean="0"/>
              <a:t>i xem phim A với người yêu, đánh giá 5.</a:t>
            </a:r>
          </a:p>
          <a:p>
            <a:pPr lvl="2">
              <a:buFont typeface="Courier New" pitchFamily="49" charset="0"/>
              <a:buChar char="o"/>
            </a:pPr>
            <a:r>
              <a:rPr lang="en-US" sz="2400"/>
              <a:t>Đi xem phim A với </a:t>
            </a:r>
            <a:r>
              <a:rPr lang="en-US" sz="2400" smtClean="0"/>
              <a:t>em trai, </a:t>
            </a:r>
            <a:r>
              <a:rPr lang="en-US" sz="2400"/>
              <a:t>đánh giá </a:t>
            </a:r>
            <a:r>
              <a:rPr lang="en-US" sz="2400" smtClean="0"/>
              <a:t>4.</a:t>
            </a:r>
          </a:p>
          <a:p>
            <a:pPr lvl="2">
              <a:buFont typeface="Courier New" pitchFamily="49" charset="0"/>
              <a:buChar char="o"/>
            </a:pPr>
            <a:r>
              <a:rPr lang="en-US" sz="2400" smtClean="0"/>
              <a:t>Đi tắm biển buổi sáng, đánh giá 5.</a:t>
            </a:r>
          </a:p>
          <a:p>
            <a:pPr lvl="2">
              <a:buFont typeface="Courier New" pitchFamily="49" charset="0"/>
              <a:buChar char="o"/>
            </a:pPr>
            <a:r>
              <a:rPr lang="en-US" sz="2400" smtClean="0"/>
              <a:t>Đi tắm biển buổi trưa, đánh giá 3.</a:t>
            </a:r>
            <a:endParaRPr lang="en-US" sz="2400"/>
          </a:p>
          <a:p>
            <a:pPr algn="just"/>
            <a:endParaRPr lang="en-US" sz="2400">
              <a:solidFill>
                <a:schemeClr val="tx1"/>
              </a:solidFill>
            </a:endParaRPr>
          </a:p>
          <a:p>
            <a:pPr marL="0" indent="0" algn="just">
              <a:buNone/>
            </a:pPr>
            <a:endParaRPr lang="en-US" sz="2400" smtClean="0">
              <a:solidFill>
                <a:schemeClr val="tx1"/>
              </a:solidFill>
            </a:endParaRPr>
          </a:p>
          <a:p>
            <a:pPr marL="0" indent="0" algn="just">
              <a:buNone/>
            </a:pPr>
            <a:endParaRPr lang="en-US" sz="2400">
              <a:solidFill>
                <a:schemeClr val="tx1"/>
              </a:solidFill>
            </a:endParaRPr>
          </a:p>
          <a:p>
            <a:pPr algn="just"/>
            <a:endParaRPr lang="en-US" sz="2400">
              <a:solidFill>
                <a:schemeClr val="tx1"/>
              </a:solidFill>
            </a:endParaRPr>
          </a:p>
        </p:txBody>
      </p:sp>
      <p:sp>
        <p:nvSpPr>
          <p:cNvPr id="4" name="Footer Placeholder 3"/>
          <p:cNvSpPr>
            <a:spLocks noGrp="1"/>
          </p:cNvSpPr>
          <p:nvPr>
            <p:ph type="ftr" sz="quarter" idx="11"/>
          </p:nvPr>
        </p:nvSpPr>
        <p:spPr/>
        <p:txBody>
          <a:bodyPr/>
          <a:lstStyle/>
          <a:p>
            <a:r>
              <a:rPr lang="en-US" smtClean="0"/>
              <a:t>http://www.uit.edu.vn</a:t>
            </a:r>
            <a:endParaRPr lang="en-US"/>
          </a:p>
        </p:txBody>
      </p:sp>
      <p:sp>
        <p:nvSpPr>
          <p:cNvPr id="5" name="TextBox 4"/>
          <p:cNvSpPr txBox="1"/>
          <p:nvPr/>
        </p:nvSpPr>
        <p:spPr>
          <a:xfrm>
            <a:off x="1595942" y="1752600"/>
            <a:ext cx="5718233" cy="461665"/>
          </a:xfrm>
          <a:prstGeom prst="rect">
            <a:avLst/>
          </a:prstGeom>
          <a:ln/>
        </p:spPr>
        <p:style>
          <a:lnRef idx="3">
            <a:schemeClr val="lt1"/>
          </a:lnRef>
          <a:fillRef idx="1">
            <a:schemeClr val="accent1"/>
          </a:fillRef>
          <a:effectRef idx="1">
            <a:schemeClr val="accent1"/>
          </a:effectRef>
          <a:fontRef idx="minor">
            <a:schemeClr val="lt1"/>
          </a:fontRef>
        </p:style>
        <p:txBody>
          <a:bodyPr wrap="none" rtlCol="0">
            <a:spAutoFit/>
          </a:bodyPr>
          <a:lstStyle/>
          <a:p>
            <a:pPr marL="0" indent="0" algn="ctr">
              <a:buNone/>
            </a:pPr>
            <a:r>
              <a:rPr lang="en-US" sz="2400" i="1" smtClean="0">
                <a:solidFill>
                  <a:schemeClr val="tx1"/>
                </a:solidFill>
              </a:rPr>
              <a:t>R: (Users </a:t>
            </a:r>
            <a:r>
              <a:rPr lang="en-US" sz="2400" smtClean="0">
                <a:solidFill>
                  <a:schemeClr val="tx1"/>
                </a:solidFill>
              </a:rPr>
              <a:t>x</a:t>
            </a:r>
            <a:r>
              <a:rPr lang="en-US" sz="2400" i="1" smtClean="0">
                <a:solidFill>
                  <a:schemeClr val="tx1"/>
                </a:solidFill>
              </a:rPr>
              <a:t> Items x Contexts) </a:t>
            </a:r>
            <a:r>
              <a:rPr lang="en-US" sz="2400" i="1" smtClean="0">
                <a:solidFill>
                  <a:schemeClr val="tx1"/>
                </a:solidFill>
                <a:sym typeface="Wingdings"/>
              </a:rPr>
              <a:t></a:t>
            </a:r>
            <a:r>
              <a:rPr lang="en-US" sz="2400" i="1" smtClean="0">
                <a:solidFill>
                  <a:schemeClr val="tx1"/>
                </a:solidFill>
              </a:rPr>
              <a:t> Ratings</a:t>
            </a:r>
            <a:endParaRPr lang="en-US" sz="2400" i="1">
              <a:solidFill>
                <a:schemeClr val="tx1"/>
              </a:solidFill>
            </a:endParaRPr>
          </a:p>
        </p:txBody>
      </p:sp>
      <p:sp>
        <p:nvSpPr>
          <p:cNvPr id="6" name="Slide Number Placeholder 5"/>
          <p:cNvSpPr>
            <a:spLocks noGrp="1"/>
          </p:cNvSpPr>
          <p:nvPr>
            <p:ph type="sldNum" sz="quarter" idx="12"/>
          </p:nvPr>
        </p:nvSpPr>
        <p:spPr/>
        <p:txBody>
          <a:bodyPr/>
          <a:lstStyle/>
          <a:p>
            <a:fld id="{845E3117-1AE7-4ACC-839B-C69B4E3F6E58}" type="slidenum">
              <a:rPr lang="en-US" smtClean="0"/>
              <a:pPr/>
              <a:t>9</a:t>
            </a:fld>
            <a:endParaRPr lang="en-US"/>
          </a:p>
        </p:txBody>
      </p:sp>
    </p:spTree>
    <p:extLst>
      <p:ext uri="{BB962C8B-B14F-4D97-AF65-F5344CB8AC3E}">
        <p14:creationId xmlns:p14="http://schemas.microsoft.com/office/powerpoint/2010/main" val="3210553807"/>
      </p:ext>
    </p:extLst>
  </p:cSld>
  <p:clrMapOvr>
    <a:masterClrMapping/>
  </p:clrMapOvr>
  <p:timing>
    <p:tnLst>
      <p:par>
        <p:cTn id="1" dur="indefinite" restart="never" nodeType="tmRoot"/>
      </p:par>
    </p:tnLst>
  </p:timing>
</p:sld>
</file>

<file path=ppt/theme/theme1.xml><?xml version="1.0" encoding="utf-8"?>
<a:theme xmlns:a="http://schemas.openxmlformats.org/drawingml/2006/main" name="cdb2004219d">
  <a:themeElements>
    <a:clrScheme name="217tgp_cube_dark 3">
      <a:dk1>
        <a:srgbClr val="969696"/>
      </a:dk1>
      <a:lt1>
        <a:srgbClr val="FFFFFF"/>
      </a:lt1>
      <a:dk2>
        <a:srgbClr val="3F1F53"/>
      </a:dk2>
      <a:lt2>
        <a:srgbClr val="F3CC9D"/>
      </a:lt2>
      <a:accent1>
        <a:srgbClr val="557FE7"/>
      </a:accent1>
      <a:accent2>
        <a:srgbClr val="84ACCA"/>
      </a:accent2>
      <a:accent3>
        <a:srgbClr val="AFABB3"/>
      </a:accent3>
      <a:accent4>
        <a:srgbClr val="DADADA"/>
      </a:accent4>
      <a:accent5>
        <a:srgbClr val="B4C0F1"/>
      </a:accent5>
      <a:accent6>
        <a:srgbClr val="779BB7"/>
      </a:accent6>
      <a:hlink>
        <a:srgbClr val="9351C9"/>
      </a:hlink>
      <a:folHlink>
        <a:srgbClr val="3EB2AC"/>
      </a:folHlink>
    </a:clrScheme>
    <a:fontScheme name="217tgp_cube_dar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217tgp_cube_dark 1">
        <a:dk1>
          <a:srgbClr val="969696"/>
        </a:dk1>
        <a:lt1>
          <a:srgbClr val="FFFFFF"/>
        </a:lt1>
        <a:dk2>
          <a:srgbClr val="005E5C"/>
        </a:dk2>
        <a:lt2>
          <a:srgbClr val="DAEEA2"/>
        </a:lt2>
        <a:accent1>
          <a:srgbClr val="238FD9"/>
        </a:accent1>
        <a:accent2>
          <a:srgbClr val="43A98E"/>
        </a:accent2>
        <a:accent3>
          <a:srgbClr val="AAB6B5"/>
        </a:accent3>
        <a:accent4>
          <a:srgbClr val="DADADA"/>
        </a:accent4>
        <a:accent5>
          <a:srgbClr val="ACC6E9"/>
        </a:accent5>
        <a:accent6>
          <a:srgbClr val="3C9980"/>
        </a:accent6>
        <a:hlink>
          <a:srgbClr val="D8A642"/>
        </a:hlink>
        <a:folHlink>
          <a:srgbClr val="B3703D"/>
        </a:folHlink>
      </a:clrScheme>
      <a:clrMap bg1="dk2" tx1="lt1" bg2="dk1" tx2="lt2" accent1="accent1" accent2="accent2" accent3="accent3" accent4="accent4" accent5="accent5" accent6="accent6" hlink="hlink" folHlink="folHlink"/>
    </a:extraClrScheme>
    <a:extraClrScheme>
      <a:clrScheme name="217tgp_cube_dark 2">
        <a:dk1>
          <a:srgbClr val="969696"/>
        </a:dk1>
        <a:lt1>
          <a:srgbClr val="FFFFFF"/>
        </a:lt1>
        <a:dk2>
          <a:srgbClr val="0A2068"/>
        </a:dk2>
        <a:lt2>
          <a:srgbClr val="85D9F7"/>
        </a:lt2>
        <a:accent1>
          <a:srgbClr val="5AB14B"/>
        </a:accent1>
        <a:accent2>
          <a:srgbClr val="2F7ADF"/>
        </a:accent2>
        <a:accent3>
          <a:srgbClr val="AAABB9"/>
        </a:accent3>
        <a:accent4>
          <a:srgbClr val="DADADA"/>
        </a:accent4>
        <a:accent5>
          <a:srgbClr val="B5D5B1"/>
        </a:accent5>
        <a:accent6>
          <a:srgbClr val="2A6ECA"/>
        </a:accent6>
        <a:hlink>
          <a:srgbClr val="8A52C8"/>
        </a:hlink>
        <a:folHlink>
          <a:srgbClr val="DD8739"/>
        </a:folHlink>
      </a:clrScheme>
      <a:clrMap bg1="dk2" tx1="lt1" bg2="dk1" tx2="lt2" accent1="accent1" accent2="accent2" accent3="accent3" accent4="accent4" accent5="accent5" accent6="accent6" hlink="hlink" folHlink="folHlink"/>
    </a:extraClrScheme>
    <a:extraClrScheme>
      <a:clrScheme name="217tgp_cube_dark 3">
        <a:dk1>
          <a:srgbClr val="969696"/>
        </a:dk1>
        <a:lt1>
          <a:srgbClr val="FFFFFF"/>
        </a:lt1>
        <a:dk2>
          <a:srgbClr val="3F1F53"/>
        </a:dk2>
        <a:lt2>
          <a:srgbClr val="F3CC9D"/>
        </a:lt2>
        <a:accent1>
          <a:srgbClr val="557FE7"/>
        </a:accent1>
        <a:accent2>
          <a:srgbClr val="84ACCA"/>
        </a:accent2>
        <a:accent3>
          <a:srgbClr val="AFABB3"/>
        </a:accent3>
        <a:accent4>
          <a:srgbClr val="DADADA"/>
        </a:accent4>
        <a:accent5>
          <a:srgbClr val="B4C0F1"/>
        </a:accent5>
        <a:accent6>
          <a:srgbClr val="779BB7"/>
        </a:accent6>
        <a:hlink>
          <a:srgbClr val="9351C9"/>
        </a:hlink>
        <a:folHlink>
          <a:srgbClr val="3EB2AC"/>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cdb2004219d</Template>
  <TotalTime>919</TotalTime>
  <Words>1541</Words>
  <Application>Microsoft Office PowerPoint</Application>
  <PresentationFormat>On-screen Show (4:3)</PresentationFormat>
  <Paragraphs>420</Paragraphs>
  <Slides>24</Slides>
  <Notes>0</Notes>
  <HiddenSlides>0</HiddenSlides>
  <MMClips>0</MMClips>
  <ScaleCrop>false</ScaleCrop>
  <HeadingPairs>
    <vt:vector size="4" baseType="variant">
      <vt:variant>
        <vt:lpstr>Theme</vt:lpstr>
      </vt:variant>
      <vt:variant>
        <vt:i4>1</vt:i4>
      </vt:variant>
      <vt:variant>
        <vt:lpstr>Slide Titles</vt:lpstr>
      </vt:variant>
      <vt:variant>
        <vt:i4>24</vt:i4>
      </vt:variant>
    </vt:vector>
  </HeadingPairs>
  <TitlesOfParts>
    <vt:vector size="25" baseType="lpstr">
      <vt:lpstr>cdb2004219d</vt:lpstr>
      <vt:lpstr>HỆ THỐNG KHUYẾN NGHỊ HỖ TRỢ KHÁCH DU LỊCH DÙNG ĐIỆN THOẠI ANDROID</vt:lpstr>
      <vt:lpstr>Nội dung trình bày</vt:lpstr>
      <vt:lpstr>PowerPoint Presentation</vt:lpstr>
      <vt:lpstr>Giới thiệu đề tài</vt:lpstr>
      <vt:lpstr>PowerPoint Presentation</vt:lpstr>
      <vt:lpstr>Phương pháp khuyến nghị hai chiều</vt:lpstr>
      <vt:lpstr>Phương pháp khuyến nghị hai chiều</vt:lpstr>
      <vt:lpstr>Phương pháp khuyến nghị hai chiều</vt:lpstr>
      <vt:lpstr>Phương pháp khuyến nghị nhiều chiều</vt:lpstr>
      <vt:lpstr>Phương pháp khuyến nghị nhiều chiều</vt:lpstr>
      <vt:lpstr>Phương pháp khuyến nghị nhiều chiều</vt:lpstr>
      <vt:lpstr>PowerPoint Presentation</vt:lpstr>
      <vt:lpstr>Phương pháp thu giảm số chiều </vt:lpstr>
      <vt:lpstr>Phương pháp thu giảm số chiều </vt:lpstr>
      <vt:lpstr>Phương pháp thu giảm số chiều </vt:lpstr>
      <vt:lpstr>PowerPoint Presentation</vt:lpstr>
      <vt:lpstr>Hiện thực hóa</vt:lpstr>
      <vt:lpstr>Hiện thực hóa</vt:lpstr>
      <vt:lpstr>Hiện thực hóa</vt:lpstr>
      <vt:lpstr>PowerPoint Presentation</vt:lpstr>
      <vt:lpstr>Đánh giá và kết luận</vt:lpstr>
      <vt:lpstr>Đánh giá và kết luận</vt:lpstr>
      <vt:lpstr>Đánh giá và kết luận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Template</dc:title>
  <dc:creator>LEHIEU</dc:creator>
  <cp:lastModifiedBy>Minsu</cp:lastModifiedBy>
  <cp:revision>168</cp:revision>
  <dcterms:created xsi:type="dcterms:W3CDTF">2012-01-30T05:10:08Z</dcterms:created>
  <dcterms:modified xsi:type="dcterms:W3CDTF">2012-02-03T19:21:22Z</dcterms:modified>
</cp:coreProperties>
</file>